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0"/>
  </p:handoutMasterIdLst>
  <p:sldIdLst>
    <p:sldId id="271" r:id="rId2"/>
    <p:sldId id="362" r:id="rId3"/>
    <p:sldId id="393" r:id="rId4"/>
    <p:sldId id="390" r:id="rId5"/>
    <p:sldId id="394" r:id="rId6"/>
    <p:sldId id="391" r:id="rId7"/>
    <p:sldId id="392" r:id="rId8"/>
    <p:sldId id="389" r:id="rId9"/>
    <p:sldId id="395" r:id="rId10"/>
    <p:sldId id="397" r:id="rId11"/>
    <p:sldId id="400" r:id="rId12"/>
    <p:sldId id="398" r:id="rId13"/>
    <p:sldId id="401" r:id="rId14"/>
    <p:sldId id="399" r:id="rId15"/>
    <p:sldId id="409" r:id="rId16"/>
    <p:sldId id="396" r:id="rId17"/>
    <p:sldId id="343" r:id="rId18"/>
    <p:sldId id="410" r:id="rId19"/>
    <p:sldId id="383" r:id="rId20"/>
    <p:sldId id="387" r:id="rId21"/>
    <p:sldId id="363" r:id="rId22"/>
    <p:sldId id="364" r:id="rId23"/>
    <p:sldId id="402" r:id="rId24"/>
    <p:sldId id="406" r:id="rId25"/>
    <p:sldId id="404" r:id="rId26"/>
    <p:sldId id="407" r:id="rId27"/>
    <p:sldId id="403" r:id="rId28"/>
    <p:sldId id="405" r:id="rId29"/>
    <p:sldId id="388" r:id="rId30"/>
    <p:sldId id="384" r:id="rId31"/>
    <p:sldId id="369" r:id="rId32"/>
    <p:sldId id="370" r:id="rId33"/>
    <p:sldId id="385" r:id="rId34"/>
    <p:sldId id="366" r:id="rId35"/>
    <p:sldId id="367" r:id="rId36"/>
    <p:sldId id="373" r:id="rId37"/>
    <p:sldId id="408" r:id="rId38"/>
    <p:sldId id="281" r:id="rId39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7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2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7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2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9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4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632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8F9C2-0DC4-0B49-AE9B-F2E77DA9DEE4}" type="datetimeFigureOut">
              <a:rPr lang="en-US" smtClean="0"/>
              <a:t>06/12/17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B6CFF-819B-5147-ACEE-F19F141A6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920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5" indent="0" algn="ctr">
              <a:buNone/>
              <a:defRPr sz="2000"/>
            </a:lvl2pPr>
            <a:lvl3pPr marL="914330" indent="0" algn="ctr">
              <a:buNone/>
              <a:defRPr sz="1800"/>
            </a:lvl3pPr>
            <a:lvl4pPr marL="1371497" indent="0" algn="ctr">
              <a:buNone/>
              <a:defRPr sz="1600"/>
            </a:lvl4pPr>
            <a:lvl5pPr marL="1828662" indent="0" algn="ctr">
              <a:buNone/>
              <a:defRPr sz="1600"/>
            </a:lvl5pPr>
            <a:lvl6pPr marL="2285827" indent="0" algn="ctr">
              <a:buNone/>
              <a:defRPr sz="1600"/>
            </a:lvl6pPr>
            <a:lvl7pPr marL="2742992" indent="0" algn="ctr">
              <a:buNone/>
              <a:defRPr sz="1600"/>
            </a:lvl7pPr>
            <a:lvl8pPr marL="3200159" indent="0" algn="ctr">
              <a:buNone/>
              <a:defRPr sz="1600"/>
            </a:lvl8pPr>
            <a:lvl9pPr marL="3657324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D155-025F-45F0-9D1F-D91BBC23FDEC}" type="datetimeFigureOut">
              <a:rPr lang="en-IE" smtClean="0"/>
              <a:t>06/12/17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F84D-209E-4C26-8373-4E6326065E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3092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D155-025F-45F0-9D1F-D91BBC23FDEC}" type="datetimeFigureOut">
              <a:rPr lang="en-IE" smtClean="0"/>
              <a:t>06/12/17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F84D-209E-4C26-8373-4E6326065E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2453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D155-025F-45F0-9D1F-D91BBC23FDEC}" type="datetimeFigureOut">
              <a:rPr lang="en-IE" smtClean="0"/>
              <a:t>06/12/17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F84D-209E-4C26-8373-4E6326065E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872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D155-025F-45F0-9D1F-D91BBC23FDEC}" type="datetimeFigureOut">
              <a:rPr lang="en-IE" smtClean="0"/>
              <a:t>06/12/17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F84D-209E-4C26-8373-4E6326065E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1295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D155-025F-45F0-9D1F-D91BBC23FDEC}" type="datetimeFigureOut">
              <a:rPr lang="en-IE" smtClean="0"/>
              <a:t>06/12/17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F84D-209E-4C26-8373-4E6326065E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6750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2" y="182562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D155-025F-45F0-9D1F-D91BBC23FDEC}" type="datetimeFigureOut">
              <a:rPr lang="en-IE" smtClean="0"/>
              <a:t>06/12/17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F84D-209E-4C26-8373-4E6326065E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739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5" indent="0">
              <a:buNone/>
              <a:defRPr sz="2000" b="1"/>
            </a:lvl2pPr>
            <a:lvl3pPr marL="914330" indent="0">
              <a:buNone/>
              <a:defRPr sz="1800" b="1"/>
            </a:lvl3pPr>
            <a:lvl4pPr marL="1371497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27" indent="0">
              <a:buNone/>
              <a:defRPr sz="1600" b="1"/>
            </a:lvl6pPr>
            <a:lvl7pPr marL="2742992" indent="0">
              <a:buNone/>
              <a:defRPr sz="1600" b="1"/>
            </a:lvl7pPr>
            <a:lvl8pPr marL="3200159" indent="0">
              <a:buNone/>
              <a:defRPr sz="1600" b="1"/>
            </a:lvl8pPr>
            <a:lvl9pPr marL="365732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5" indent="0">
              <a:buNone/>
              <a:defRPr sz="2000" b="1"/>
            </a:lvl2pPr>
            <a:lvl3pPr marL="914330" indent="0">
              <a:buNone/>
              <a:defRPr sz="1800" b="1"/>
            </a:lvl3pPr>
            <a:lvl4pPr marL="1371497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27" indent="0">
              <a:buNone/>
              <a:defRPr sz="1600" b="1"/>
            </a:lvl6pPr>
            <a:lvl7pPr marL="2742992" indent="0">
              <a:buNone/>
              <a:defRPr sz="1600" b="1"/>
            </a:lvl7pPr>
            <a:lvl8pPr marL="3200159" indent="0">
              <a:buNone/>
              <a:defRPr sz="1600" b="1"/>
            </a:lvl8pPr>
            <a:lvl9pPr marL="365732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D155-025F-45F0-9D1F-D91BBC23FDEC}" type="datetimeFigureOut">
              <a:rPr lang="en-IE" smtClean="0"/>
              <a:t>06/12/17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F84D-209E-4C26-8373-4E6326065E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524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D155-025F-45F0-9D1F-D91BBC23FDEC}" type="datetimeFigureOut">
              <a:rPr lang="en-IE" smtClean="0"/>
              <a:t>06/12/17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F84D-209E-4C26-8373-4E6326065E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7960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D155-025F-45F0-9D1F-D91BBC23FDEC}" type="datetimeFigureOut">
              <a:rPr lang="en-IE" smtClean="0"/>
              <a:t>06/12/17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F84D-209E-4C26-8373-4E6326065E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0737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1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1" y="987430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5" indent="0">
              <a:buNone/>
              <a:defRPr sz="1400"/>
            </a:lvl2pPr>
            <a:lvl3pPr marL="914330" indent="0">
              <a:buNone/>
              <a:defRPr sz="1200"/>
            </a:lvl3pPr>
            <a:lvl4pPr marL="1371497" indent="0">
              <a:buNone/>
              <a:defRPr sz="1000"/>
            </a:lvl4pPr>
            <a:lvl5pPr marL="1828662" indent="0">
              <a:buNone/>
              <a:defRPr sz="1000"/>
            </a:lvl5pPr>
            <a:lvl6pPr marL="2285827" indent="0">
              <a:buNone/>
              <a:defRPr sz="1000"/>
            </a:lvl6pPr>
            <a:lvl7pPr marL="2742992" indent="0">
              <a:buNone/>
              <a:defRPr sz="1000"/>
            </a:lvl7pPr>
            <a:lvl8pPr marL="3200159" indent="0">
              <a:buNone/>
              <a:defRPr sz="1000"/>
            </a:lvl8pPr>
            <a:lvl9pPr marL="36573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D155-025F-45F0-9D1F-D91BBC23FDEC}" type="datetimeFigureOut">
              <a:rPr lang="en-IE" smtClean="0"/>
              <a:t>06/12/17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F84D-209E-4C26-8373-4E6326065E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342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1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1" y="987430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5" indent="0">
              <a:buNone/>
              <a:defRPr sz="2800"/>
            </a:lvl2pPr>
            <a:lvl3pPr marL="914330" indent="0">
              <a:buNone/>
              <a:defRPr sz="2400"/>
            </a:lvl3pPr>
            <a:lvl4pPr marL="1371497" indent="0">
              <a:buNone/>
              <a:defRPr sz="2000"/>
            </a:lvl4pPr>
            <a:lvl5pPr marL="1828662" indent="0">
              <a:buNone/>
              <a:defRPr sz="2000"/>
            </a:lvl5pPr>
            <a:lvl6pPr marL="2285827" indent="0">
              <a:buNone/>
              <a:defRPr sz="2000"/>
            </a:lvl6pPr>
            <a:lvl7pPr marL="2742992" indent="0">
              <a:buNone/>
              <a:defRPr sz="2000"/>
            </a:lvl7pPr>
            <a:lvl8pPr marL="3200159" indent="0">
              <a:buNone/>
              <a:defRPr sz="2000"/>
            </a:lvl8pPr>
            <a:lvl9pPr marL="3657324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5" indent="0">
              <a:buNone/>
              <a:defRPr sz="1400"/>
            </a:lvl2pPr>
            <a:lvl3pPr marL="914330" indent="0">
              <a:buNone/>
              <a:defRPr sz="1200"/>
            </a:lvl3pPr>
            <a:lvl4pPr marL="1371497" indent="0">
              <a:buNone/>
              <a:defRPr sz="1000"/>
            </a:lvl4pPr>
            <a:lvl5pPr marL="1828662" indent="0">
              <a:buNone/>
              <a:defRPr sz="1000"/>
            </a:lvl5pPr>
            <a:lvl6pPr marL="2285827" indent="0">
              <a:buNone/>
              <a:defRPr sz="1000"/>
            </a:lvl6pPr>
            <a:lvl7pPr marL="2742992" indent="0">
              <a:buNone/>
              <a:defRPr sz="1000"/>
            </a:lvl7pPr>
            <a:lvl8pPr marL="3200159" indent="0">
              <a:buNone/>
              <a:defRPr sz="1000"/>
            </a:lvl8pPr>
            <a:lvl9pPr marL="36573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D155-025F-45F0-9D1F-D91BBC23FDEC}" type="datetimeFigureOut">
              <a:rPr lang="en-IE" smtClean="0"/>
              <a:t>06/12/17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F84D-209E-4C26-8373-4E6326065E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435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IE" dirty="0" smtClean="0"/>
              <a:t>© Copyright MBA Global AML 2017</a:t>
            </a:r>
          </a:p>
          <a:p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959829" y="6592575"/>
            <a:ext cx="20185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Source: Principles of Marketing. Kotler et al.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015346" y="6620916"/>
            <a:ext cx="17235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FFFFFF"/>
                </a:solidFill>
              </a:rPr>
              <a:t> 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© Copyright MBA Global AML 2017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94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33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228583" indent="-228583" algn="l" defTabSz="9143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685748" indent="-228583" algn="l" defTabSz="9143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2914" indent="-228583" algn="l" defTabSz="9143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079" indent="-228583" algn="l" defTabSz="9143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245" indent="-228583" algn="l" defTabSz="9143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410" indent="-228583" algn="l" defTabSz="9143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5" indent="-228583" algn="l" defTabSz="9143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1" indent="-228583" algn="l" defTabSz="9143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7" indent="-228583" algn="l" defTabSz="9143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7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2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7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2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9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4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EXmmHtKQzQ" TargetMode="External"/><Relationship Id="rId4" Type="http://schemas.openxmlformats.org/officeDocument/2006/relationships/image" Target="../media/image6.jpg"/><Relationship Id="rId5" Type="http://schemas.openxmlformats.org/officeDocument/2006/relationships/hyperlink" Target="https://www.youtube.com/watch?v=zumYa-gC0BI" TargetMode="External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8" Type="http://schemas.openxmlformats.org/officeDocument/2006/relationships/hyperlink" Target="https://www.youtube.com/watch?v=RpajdZFENO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3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2" name="Picture 1" descr="MBA GLOBAL INSTITUTE LOGO 2016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036" y="1655581"/>
            <a:ext cx="2171700" cy="227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9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3" name="TextBox 2"/>
          <p:cNvSpPr txBox="1"/>
          <p:nvPr/>
        </p:nvSpPr>
        <p:spPr>
          <a:xfrm>
            <a:off x="2552001" y="3014133"/>
            <a:ext cx="7087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Hold on a minute</a:t>
            </a:r>
            <a:r>
              <a:rPr lang="mr-IN" sz="36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…</a:t>
            </a:r>
            <a:r>
              <a:rPr lang="en-GB" sz="36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what’s this</a:t>
            </a:r>
            <a:r>
              <a:rPr lang="en-GB" sz="36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?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200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pic>
        <p:nvPicPr>
          <p:cNvPr id="2" name="Picture 1" descr="Forest Footb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508" y="416726"/>
            <a:ext cx="5496984" cy="524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8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3" name="TextBox 2"/>
          <p:cNvSpPr txBox="1"/>
          <p:nvPr/>
        </p:nvSpPr>
        <p:spPr>
          <a:xfrm>
            <a:off x="1113356" y="2116684"/>
            <a:ext cx="10010598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AHA!...</a:t>
            </a:r>
          </a:p>
          <a:p>
            <a:pPr algn="ctr"/>
            <a:endParaRPr lang="en-US" sz="4400" dirty="0" smtClean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algn="ctr"/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Now where do you want the football to go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?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214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3" name="TextBox 2"/>
          <p:cNvSpPr txBox="1"/>
          <p:nvPr/>
        </p:nvSpPr>
        <p:spPr>
          <a:xfrm>
            <a:off x="834421" y="643467"/>
            <a:ext cx="100078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W</a:t>
            </a: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here do you really want the football to end up</a:t>
            </a: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?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Picture 1" descr="Footb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8" y="2137833"/>
            <a:ext cx="3905904" cy="3285066"/>
          </a:xfrm>
          <a:prstGeom prst="rect">
            <a:avLst/>
          </a:prstGeom>
        </p:spPr>
      </p:pic>
      <p:pic>
        <p:nvPicPr>
          <p:cNvPr id="6" name="Picture 5" descr="Forest Footb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244" y="1574794"/>
            <a:ext cx="4382946" cy="418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8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3" name="TextBox 2"/>
          <p:cNvSpPr txBox="1"/>
          <p:nvPr/>
        </p:nvSpPr>
        <p:spPr>
          <a:xfrm>
            <a:off x="1105355" y="1811890"/>
            <a:ext cx="94610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In the net of course!</a:t>
            </a:r>
          </a:p>
          <a:p>
            <a:pPr algn="ctr"/>
            <a:endParaRPr lang="en-GB" sz="3600" dirty="0" smtClean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algn="ctr"/>
            <a:r>
              <a:rPr lang="en-GB" sz="36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So, imagine that the football is your product or service and the net is your target</a:t>
            </a:r>
            <a:r>
              <a:rPr lang="mr-IN" sz="36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…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8815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3" name="TextBox 2"/>
          <p:cNvSpPr txBox="1"/>
          <p:nvPr/>
        </p:nvSpPr>
        <p:spPr>
          <a:xfrm>
            <a:off x="1105354" y="3014133"/>
            <a:ext cx="10645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You cannot hit a target that you do not have</a:t>
            </a:r>
            <a:r>
              <a:rPr lang="mr-IN" sz="36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…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8724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3" name="TextBox 2"/>
          <p:cNvSpPr txBox="1"/>
          <p:nvPr/>
        </p:nvSpPr>
        <p:spPr>
          <a:xfrm>
            <a:off x="1105354" y="3014133"/>
            <a:ext cx="99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Market Segmentation and Target Marketing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95804" y="2353733"/>
            <a:ext cx="2200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F7F7F"/>
                </a:solidFill>
                <a:latin typeface="Century Gothic"/>
                <a:cs typeface="Century Gothic"/>
              </a:rPr>
              <a:t>Introducing</a:t>
            </a:r>
            <a:r>
              <a:rPr lang="mr-IN" sz="2400" dirty="0" smtClean="0">
                <a:solidFill>
                  <a:srgbClr val="7F7F7F"/>
                </a:solidFill>
                <a:latin typeface="Century Gothic"/>
                <a:cs typeface="Century Gothic"/>
              </a:rPr>
              <a:t>…</a:t>
            </a:r>
            <a:endParaRPr lang="en-US" sz="2400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733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0444" y="548752"/>
            <a:ext cx="7497763" cy="606425"/>
          </a:xfrm>
        </p:spPr>
        <p:txBody>
          <a:bodyPr/>
          <a:lstStyle/>
          <a:p>
            <a:pPr eaLnBrk="1" hangingPunct="1"/>
            <a:r>
              <a:rPr lang="en-GB" sz="3600" dirty="0">
                <a:solidFill>
                  <a:srgbClr val="7F7F7F"/>
                </a:solidFill>
                <a:latin typeface="Century Gothic"/>
                <a:cs typeface="Century Gothic"/>
              </a:rPr>
              <a:t>Objectives</a:t>
            </a:r>
            <a:endParaRPr lang="en-US" sz="3600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103309" y="1210742"/>
            <a:ext cx="10242020" cy="4377266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>
            <a:lvl1pPr marL="228583" indent="-228583" algn="l" defTabSz="91433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48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9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5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0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5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1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7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charset="0"/>
              <a:buNone/>
              <a:defRPr/>
            </a:pPr>
            <a:r>
              <a:rPr lang="en-US" sz="2200" dirty="0" smtClean="0">
                <a:solidFill>
                  <a:srgbClr val="7F7F7F"/>
                </a:solidFill>
                <a:latin typeface="Century Gothic"/>
                <a:cs typeface="Century Gothic"/>
              </a:rPr>
              <a:t>Students should be able to: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buNone/>
              <a:defRPr/>
            </a:pPr>
            <a:r>
              <a:rPr lang="en-US" sz="2200" dirty="0" smtClean="0">
                <a:solidFill>
                  <a:srgbClr val="7F7F7F"/>
                </a:solidFill>
                <a:latin typeface="Century Gothic"/>
                <a:cs typeface="Century Gothic"/>
              </a:rPr>
              <a:t>Understand the basic concepts of Segmentation</a:t>
            </a:r>
          </a:p>
          <a:p>
            <a:pPr marL="1371531" lvl="2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7F7F7F"/>
                </a:solidFill>
                <a:latin typeface="Century Gothic"/>
                <a:cs typeface="Century Gothic"/>
              </a:rPr>
              <a:t>Definition </a:t>
            </a:r>
            <a:r>
              <a:rPr lang="en-US" sz="2200" dirty="0">
                <a:solidFill>
                  <a:srgbClr val="7F7F7F"/>
                </a:solidFill>
                <a:latin typeface="Century Gothic"/>
                <a:cs typeface="Century Gothic"/>
              </a:rPr>
              <a:t>of Segmentation</a:t>
            </a:r>
          </a:p>
          <a:p>
            <a:pPr marL="1371531" lvl="2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200" dirty="0">
                <a:solidFill>
                  <a:srgbClr val="7F7F7F"/>
                </a:solidFill>
                <a:latin typeface="Century Gothic"/>
                <a:cs typeface="Century Gothic"/>
              </a:rPr>
              <a:t>Advantages and </a:t>
            </a:r>
            <a:r>
              <a:rPr lang="en-US" sz="2200" dirty="0" smtClean="0">
                <a:solidFill>
                  <a:srgbClr val="7F7F7F"/>
                </a:solidFill>
                <a:latin typeface="Century Gothic"/>
                <a:cs typeface="Century Gothic"/>
              </a:rPr>
              <a:t>disadvantages </a:t>
            </a:r>
            <a:r>
              <a:rPr lang="en-US" sz="2200" dirty="0">
                <a:solidFill>
                  <a:srgbClr val="7F7F7F"/>
                </a:solidFill>
                <a:latin typeface="Century Gothic"/>
                <a:cs typeface="Century Gothic"/>
              </a:rPr>
              <a:t>of Segmentation</a:t>
            </a:r>
          </a:p>
          <a:p>
            <a:pPr marL="1371531" lvl="2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200" dirty="0">
                <a:solidFill>
                  <a:srgbClr val="7F7F7F"/>
                </a:solidFill>
                <a:latin typeface="Century Gothic"/>
                <a:cs typeface="Century Gothic"/>
              </a:rPr>
              <a:t>Process of Segmentation</a:t>
            </a:r>
          </a:p>
          <a:p>
            <a:pPr marL="1371531" lvl="2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200" dirty="0">
                <a:solidFill>
                  <a:srgbClr val="7F7F7F"/>
                </a:solidFill>
                <a:latin typeface="Century Gothic"/>
                <a:cs typeface="Century Gothic"/>
              </a:rPr>
              <a:t>Segmentation Criteria </a:t>
            </a:r>
            <a:endParaRPr lang="en-US" sz="22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buNone/>
              <a:defRPr/>
            </a:pPr>
            <a:r>
              <a:rPr lang="en-GB" sz="2200" dirty="0" smtClean="0">
                <a:solidFill>
                  <a:srgbClr val="7F7F7F"/>
                </a:solidFill>
                <a:latin typeface="Century Gothic"/>
                <a:cs typeface="Century Gothic"/>
              </a:rPr>
              <a:t>Understand </a:t>
            </a:r>
            <a:r>
              <a:rPr lang="en-GB" sz="2200" dirty="0">
                <a:solidFill>
                  <a:srgbClr val="7F7F7F"/>
                </a:solidFill>
                <a:latin typeface="Century Gothic"/>
                <a:cs typeface="Century Gothic"/>
              </a:rPr>
              <a:t>Target Marketing and </a:t>
            </a:r>
            <a:r>
              <a:rPr lang="en-GB" sz="2200" dirty="0" smtClean="0">
                <a:solidFill>
                  <a:srgbClr val="7F7F7F"/>
                </a:solidFill>
                <a:latin typeface="Century Gothic"/>
                <a:cs typeface="Century Gothic"/>
              </a:rPr>
              <a:t>Positioning</a:t>
            </a:r>
            <a:endParaRPr lang="en-GB" sz="2200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914331" lvl="2" indent="0">
              <a:lnSpc>
                <a:spcPct val="80000"/>
              </a:lnSpc>
              <a:buNone/>
              <a:defRPr/>
            </a:pPr>
            <a:endParaRPr lang="en-GB" sz="22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lvl="1">
              <a:lnSpc>
                <a:spcPct val="80000"/>
              </a:lnSpc>
              <a:defRPr/>
            </a:pPr>
            <a:endParaRPr lang="en-GB" sz="22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>
              <a:lnSpc>
                <a:spcPct val="80000"/>
              </a:lnSpc>
              <a:defRPr/>
            </a:pPr>
            <a:endParaRPr lang="en-US" sz="22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lvl="2">
              <a:lnSpc>
                <a:spcPct val="80000"/>
              </a:lnSpc>
              <a:defRPr/>
            </a:pPr>
            <a:endParaRPr lang="en-US" sz="22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lvl="1">
              <a:lnSpc>
                <a:spcPct val="80000"/>
              </a:lnSpc>
              <a:buFont typeface="Wingdings" charset="0"/>
              <a:buNone/>
              <a:defRPr/>
            </a:pPr>
            <a:endParaRPr lang="en-US" sz="2200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0680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0444" y="548752"/>
            <a:ext cx="10521956" cy="606425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dirty="0" smtClean="0">
                <a:solidFill>
                  <a:srgbClr val="7F7F7F"/>
                </a:solidFill>
                <a:latin typeface="Century Gothic"/>
                <a:cs typeface="Century Gothic"/>
              </a:rPr>
              <a:t>Market Segmentation </a:t>
            </a:r>
            <a:r>
              <a:rPr lang="mr-IN" sz="3600" dirty="0" smtClean="0">
                <a:solidFill>
                  <a:srgbClr val="7F7F7F"/>
                </a:solidFill>
                <a:latin typeface="Century Gothic"/>
                <a:cs typeface="Century Gothic"/>
              </a:rPr>
              <a:t>–</a:t>
            </a:r>
            <a:r>
              <a:rPr lang="en-GB" sz="3600" dirty="0" smtClean="0">
                <a:solidFill>
                  <a:srgbClr val="7F7F7F"/>
                </a:solidFill>
                <a:latin typeface="Century Gothic"/>
                <a:cs typeface="Century Gothic"/>
              </a:rPr>
              <a:t> 3 Short Videos</a:t>
            </a:r>
            <a:endParaRPr lang="en-US" sz="3600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103309" y="1210742"/>
            <a:ext cx="10242020" cy="4377266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>
            <a:lvl1pPr marL="228583" indent="-228583" algn="l" defTabSz="91433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48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9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5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0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5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1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7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31" lvl="2" indent="0">
              <a:lnSpc>
                <a:spcPct val="80000"/>
              </a:lnSpc>
              <a:buNone/>
              <a:defRPr/>
            </a:pPr>
            <a:endParaRPr lang="en-GB" sz="22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lvl="1">
              <a:lnSpc>
                <a:spcPct val="80000"/>
              </a:lnSpc>
              <a:defRPr/>
            </a:pPr>
            <a:endParaRPr lang="en-GB" sz="22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>
              <a:lnSpc>
                <a:spcPct val="80000"/>
              </a:lnSpc>
              <a:defRPr/>
            </a:pPr>
            <a:endParaRPr lang="en-US" sz="22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lvl="2">
              <a:lnSpc>
                <a:spcPct val="80000"/>
              </a:lnSpc>
              <a:defRPr/>
            </a:pPr>
            <a:endParaRPr lang="en-US" sz="22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lvl="1">
              <a:lnSpc>
                <a:spcPct val="80000"/>
              </a:lnSpc>
              <a:buFont typeface="Wingdings" charset="0"/>
              <a:buNone/>
              <a:defRPr/>
            </a:pPr>
            <a:endParaRPr lang="en-US" sz="2200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37662" y="4234192"/>
            <a:ext cx="6343129" cy="5606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endParaRPr lang="hr-HR" sz="1200" dirty="0"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r>
              <a:rPr lang="en-US" sz="1200" u="sng" dirty="0">
                <a:latin typeface="Century Gothic"/>
                <a:cs typeface="Century Gothic"/>
                <a:hlinkClick r:id="rId3"/>
              </a:rPr>
              <a:t>https://www.youtube.com/watch?v=MEXmmHtKQzQ</a:t>
            </a:r>
          </a:p>
        </p:txBody>
      </p:sp>
      <p:pic>
        <p:nvPicPr>
          <p:cNvPr id="3" name="Picture 2" descr="Mkt Seg Video 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363" y="1120660"/>
            <a:ext cx="3938026" cy="21035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65094" y="3187328"/>
            <a:ext cx="4114635" cy="325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u="sng" dirty="0">
                <a:latin typeface="Century Gothic"/>
                <a:cs typeface="Century Gothic"/>
                <a:hlinkClick r:id="rId5"/>
              </a:rPr>
              <a:t>https://www.youtube.com/watch?v=zumYa-gC0BI</a:t>
            </a:r>
          </a:p>
        </p:txBody>
      </p:sp>
      <p:pic>
        <p:nvPicPr>
          <p:cNvPr id="9" name="Picture 8" descr="Mkt Seg Video 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715" y="2398140"/>
            <a:ext cx="3964456" cy="2077306"/>
          </a:xfrm>
          <a:prstGeom prst="rect">
            <a:avLst/>
          </a:prstGeom>
        </p:spPr>
      </p:pic>
      <p:pic>
        <p:nvPicPr>
          <p:cNvPr id="11" name="Picture 10" descr="Mkt Seg Video 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708" y="3629823"/>
            <a:ext cx="3929216" cy="20580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90823" y="761999"/>
            <a:ext cx="1088956" cy="2053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entury Gothic"/>
                <a:cs typeface="Century Gothic"/>
              </a:rPr>
              <a:t>1</a:t>
            </a:r>
            <a:endParaRPr lang="en-US" sz="1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24977" y="1300046"/>
            <a:ext cx="1088956" cy="2053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/>
                <a:cs typeface="Century Gothic"/>
              </a:rPr>
              <a:t>2</a:t>
            </a:r>
            <a:endParaRPr lang="en-US" sz="1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5116" y="3559856"/>
            <a:ext cx="1088956" cy="2053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 Gothic"/>
                <a:cs typeface="Century Gothic"/>
              </a:rPr>
              <a:t>3</a:t>
            </a:r>
            <a:endParaRPr lang="en-US" sz="12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47333" y="5655733"/>
            <a:ext cx="4003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entury Gothic"/>
                <a:cs typeface="Century Gothic"/>
                <a:hlinkClick r:id="rId8"/>
              </a:rPr>
              <a:t>https://www.youtube.com/watch?v=</a:t>
            </a:r>
            <a:r>
              <a:rPr lang="en-US" sz="1200" dirty="0" smtClean="0">
                <a:latin typeface="Century Gothic"/>
                <a:cs typeface="Century Gothic"/>
                <a:hlinkClick r:id="rId8"/>
              </a:rPr>
              <a:t>RpajdZFENOg</a:t>
            </a:r>
            <a:r>
              <a:rPr lang="en-US" sz="1200" dirty="0" smtClean="0">
                <a:latin typeface="Century Gothic"/>
                <a:cs typeface="Century Gothic"/>
              </a:rPr>
              <a:t> </a:t>
            </a:r>
            <a:endParaRPr lang="en-US" sz="1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987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85333" y="1236133"/>
            <a:ext cx="9821334" cy="406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3" name="TextBox 2"/>
          <p:cNvSpPr txBox="1"/>
          <p:nvPr/>
        </p:nvSpPr>
        <p:spPr>
          <a:xfrm>
            <a:off x="3576545" y="2828836"/>
            <a:ext cx="50389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FFFF"/>
                </a:solidFill>
                <a:latin typeface="Century Gothic"/>
                <a:cs typeface="Century Gothic"/>
              </a:rPr>
              <a:t>Market Segmentation</a:t>
            </a:r>
          </a:p>
          <a:p>
            <a:pPr algn="ctr"/>
            <a:r>
              <a:rPr lang="en-GB" sz="360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lang="en-GB" sz="3600" dirty="0" smtClean="0">
                <a:solidFill>
                  <a:srgbClr val="FFFFFF"/>
                </a:solidFill>
                <a:latin typeface="Century Gothic"/>
                <a:cs typeface="Century Gothic"/>
              </a:rPr>
              <a:t>efinition</a:t>
            </a:r>
            <a:endParaRPr lang="en-US" sz="36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1551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2" name="TextBox 1"/>
          <p:cNvSpPr txBox="1"/>
          <p:nvPr/>
        </p:nvSpPr>
        <p:spPr>
          <a:xfrm>
            <a:off x="4024910" y="3013502"/>
            <a:ext cx="4142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WHAT IS THIS</a:t>
            </a:r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?</a:t>
            </a:r>
            <a:endParaRPr lang="en-US" sz="48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072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3" name="TextBox 2"/>
          <p:cNvSpPr txBox="1"/>
          <p:nvPr/>
        </p:nvSpPr>
        <p:spPr>
          <a:xfrm>
            <a:off x="1083738" y="508007"/>
            <a:ext cx="503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7F7F7F"/>
                </a:solidFill>
                <a:latin typeface="Century Gothic"/>
                <a:cs typeface="Century Gothic"/>
              </a:rPr>
              <a:t>Market </a:t>
            </a:r>
            <a:r>
              <a:rPr lang="en-GB" sz="3600" dirty="0" smtClean="0">
                <a:solidFill>
                  <a:srgbClr val="7F7F7F"/>
                </a:solidFill>
                <a:latin typeface="Century Gothic"/>
                <a:cs typeface="Century Gothic"/>
              </a:rPr>
              <a:t>Segmentation</a:t>
            </a:r>
            <a:endParaRPr lang="en-US" sz="3600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9333" y="1896533"/>
            <a:ext cx="9144000" cy="2591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7F7F7F"/>
                </a:solidFill>
                <a:latin typeface="Century Gothic"/>
                <a:cs typeface="Century Gothic"/>
              </a:rPr>
              <a:t>“Dividing a market into distinct groups of buyers, 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7F7F7F"/>
                </a:solidFill>
                <a:latin typeface="Century Gothic"/>
                <a:cs typeface="Century Gothic"/>
              </a:rPr>
              <a:t>who have </a:t>
            </a:r>
            <a:r>
              <a:rPr lang="en-US" sz="2800" i="1" dirty="0" smtClean="0">
                <a:solidFill>
                  <a:srgbClr val="7F7F7F"/>
                </a:solidFill>
                <a:latin typeface="Century Gothic"/>
                <a:cs typeface="Century Gothic"/>
              </a:rPr>
              <a:t>needs, characteristics and </a:t>
            </a:r>
            <a:r>
              <a:rPr lang="en-US" sz="2800" i="1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behaviour</a:t>
            </a:r>
            <a:r>
              <a:rPr lang="en-US" sz="2800" i="1" dirty="0" smtClean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lang="en-US" sz="2800" dirty="0" smtClean="0">
                <a:solidFill>
                  <a:srgbClr val="7F7F7F"/>
                </a:solidFill>
                <a:latin typeface="Century Gothic"/>
                <a:cs typeface="Century Gothic"/>
              </a:rPr>
              <a:t>and who might require separate products or marketing mixes”</a:t>
            </a:r>
          </a:p>
          <a:p>
            <a:r>
              <a:rPr lang="en-US" sz="2800" dirty="0" smtClean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92533" y="3911612"/>
            <a:ext cx="201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7F7F7F"/>
                </a:solidFill>
              </a:rPr>
              <a:t>Kotler</a:t>
            </a:r>
            <a:r>
              <a:rPr lang="en-US" dirty="0" smtClean="0">
                <a:solidFill>
                  <a:srgbClr val="7F7F7F"/>
                </a:solidFill>
              </a:rPr>
              <a:t> &amp; Armstrong 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1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0444" y="548752"/>
            <a:ext cx="10945283" cy="606425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dirty="0" smtClean="0">
                <a:solidFill>
                  <a:schemeClr val="bg1">
                    <a:lumMod val="50000"/>
                  </a:schemeClr>
                </a:solidFill>
              </a:rPr>
              <a:t>Why is it relevant</a:t>
            </a:r>
            <a:r>
              <a:rPr lang="en-GB" sz="36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?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90526" y="1380071"/>
            <a:ext cx="10982941" cy="3344329"/>
          </a:xfrm>
          <a:prstGeom prst="rect">
            <a:avLst/>
          </a:prstGeom>
        </p:spPr>
        <p:txBody>
          <a:bodyPr vert="horz" lIns="91433" tIns="45717" rIns="91433" bIns="45717" rtlCol="0">
            <a:normAutofit lnSpcReduction="10000"/>
          </a:bodyPr>
          <a:lstStyle>
            <a:lvl1pPr marL="228583" indent="-228583" algn="l" defTabSz="91433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48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9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5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0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5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1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7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Wingdings" charset="0"/>
              <a:buNone/>
              <a:defRPr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As the old saying goes</a:t>
            </a:r>
            <a:r>
              <a:rPr lang="mr-IN" sz="2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…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 </a:t>
            </a:r>
          </a:p>
          <a:p>
            <a:pPr marL="0" indent="0">
              <a:lnSpc>
                <a:spcPct val="120000"/>
              </a:lnSpc>
              <a:buFont typeface="Wingdings" charset="0"/>
              <a:buNone/>
              <a:defRPr/>
            </a:pPr>
            <a:r>
              <a:rPr lang="mr-IN" sz="2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…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“You can’t please all of the people all of the time!</a:t>
            </a:r>
          </a:p>
          <a:p>
            <a:pPr marL="0" indent="0">
              <a:lnSpc>
                <a:spcPct val="120000"/>
              </a:lnSpc>
              <a:buFont typeface="Wingdings" charset="0"/>
              <a:buNone/>
              <a:defRPr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In Marketing</a:t>
            </a:r>
            <a:r>
              <a:rPr lang="mr-IN" sz="2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…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marL="0" indent="0">
              <a:lnSpc>
                <a:spcPct val="120000"/>
              </a:lnSpc>
              <a:buFont typeface="Wingdings" charset="0"/>
              <a:buNone/>
              <a:defRPr/>
            </a:pPr>
            <a:r>
              <a:rPr lang="en-GB" sz="2400" i="1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Y</a:t>
            </a:r>
            <a:r>
              <a:rPr lang="en-GB" sz="2400" i="1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ou have to aim the right products at the right people,</a:t>
            </a:r>
          </a:p>
          <a:p>
            <a:pPr marL="0" indent="0">
              <a:lnSpc>
                <a:spcPct val="120000"/>
              </a:lnSpc>
              <a:buFont typeface="Wingdings" charset="0"/>
              <a:buNone/>
              <a:defRPr/>
            </a:pPr>
            <a:r>
              <a:rPr lang="en-GB" sz="2400" i="1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at the right price and in the right place, </a:t>
            </a:r>
          </a:p>
          <a:p>
            <a:pPr marL="0" indent="0">
              <a:lnSpc>
                <a:spcPct val="120000"/>
              </a:lnSpc>
              <a:buFont typeface="Wingdings" charset="0"/>
              <a:buNone/>
              <a:defRPr/>
            </a:pPr>
            <a:r>
              <a:rPr lang="mr-IN" sz="2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…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in order to achieve sales success.</a:t>
            </a:r>
          </a:p>
          <a:p>
            <a:pPr marL="0" indent="0">
              <a:lnSpc>
                <a:spcPct val="80000"/>
              </a:lnSpc>
              <a:buFont typeface="Wingdings" charset="0"/>
              <a:buNone/>
              <a:defRPr/>
            </a:pPr>
            <a:endParaRPr lang="en-GB" sz="2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marL="0" indent="0">
              <a:lnSpc>
                <a:spcPct val="80000"/>
              </a:lnSpc>
              <a:buFont typeface="Wingdings" charset="0"/>
              <a:buNone/>
              <a:defRPr/>
            </a:pPr>
            <a:endParaRPr lang="en-GB" sz="2400" dirty="0" smtClean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7487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nd Theft Grann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8216">
            <a:off x="3289746" y="2065181"/>
            <a:ext cx="5551144" cy="36459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0444" y="548752"/>
            <a:ext cx="10657423" cy="606425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7F7F7F"/>
                </a:solidFill>
              </a:rPr>
              <a:t>It’s a bit like identifying and matching up</a:t>
            </a:r>
            <a:r>
              <a:rPr lang="mr-IN" sz="3600" dirty="0" smtClean="0">
                <a:solidFill>
                  <a:srgbClr val="7F7F7F"/>
                </a:solidFill>
              </a:rPr>
              <a:t>…</a:t>
            </a:r>
            <a:endParaRPr lang="en-US" sz="3600" dirty="0">
              <a:solidFill>
                <a:srgbClr val="7F7F7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90526" y="1380072"/>
            <a:ext cx="9865341" cy="431795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>
            <a:lvl1pPr marL="228583" indent="-228583" algn="l" defTabSz="91433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48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9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5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0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5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1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7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Wingdings" charset="0"/>
              <a:buNone/>
              <a:defRPr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For example</a:t>
            </a:r>
            <a:r>
              <a:rPr lang="mr-IN" sz="22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…</a:t>
            </a: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here’s a 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picture of a typical </a:t>
            </a: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Xbox customer</a:t>
            </a:r>
            <a:r>
              <a:rPr lang="mr-IN" sz="22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…</a:t>
            </a: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  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marL="914331" lvl="2" indent="0">
              <a:lnSpc>
                <a:spcPct val="80000"/>
              </a:lnSpc>
              <a:buNone/>
              <a:defRPr/>
            </a:pPr>
            <a:endParaRPr lang="en-US" sz="22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lvl="1">
              <a:lnSpc>
                <a:spcPct val="80000"/>
              </a:lnSpc>
              <a:buFont typeface="Wingdings" charset="0"/>
              <a:buNone/>
              <a:defRPr/>
            </a:pPr>
            <a:endParaRPr lang="en-US" sz="2200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104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378" y="2817819"/>
            <a:ext cx="2309289" cy="606425"/>
          </a:xfrm>
        </p:spPr>
        <p:txBody>
          <a:bodyPr>
            <a:noAutofit/>
          </a:bodyPr>
          <a:lstStyle/>
          <a:p>
            <a:r>
              <a:rPr lang="en-GB" sz="4400" dirty="0" smtClean="0">
                <a:solidFill>
                  <a:srgbClr val="7F7F7F"/>
                </a:solidFill>
              </a:rPr>
              <a:t>No</a:t>
            </a:r>
            <a:r>
              <a:rPr lang="en-GB" sz="4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?</a:t>
            </a:r>
            <a:r>
              <a:rPr lang="en-GB" sz="4400" dirty="0" smtClean="0">
                <a:solidFill>
                  <a:schemeClr val="bg1">
                    <a:lumMod val="50000"/>
                  </a:schemeClr>
                </a:solidFill>
              </a:rPr>
              <a:t>...</a:t>
            </a:r>
            <a:endParaRPr lang="en-US" sz="44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88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0444" y="548752"/>
            <a:ext cx="7497763" cy="606425"/>
          </a:xfrm>
        </p:spPr>
        <p:txBody>
          <a:bodyPr/>
          <a:lstStyle/>
          <a:p>
            <a:r>
              <a:rPr lang="en-GB" dirty="0">
                <a:solidFill>
                  <a:srgbClr val="7F7F7F"/>
                </a:solidFill>
              </a:rPr>
              <a:t>W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hy not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?</a:t>
            </a:r>
            <a:endParaRPr lang="en-US" sz="3600" dirty="0">
              <a:solidFill>
                <a:srgbClr val="7F7F7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90526" y="1380072"/>
            <a:ext cx="10136273" cy="4292595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>
            <a:lvl1pPr marL="228583" indent="-228583" algn="l" defTabSz="91433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48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9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5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0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5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1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7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charset="0"/>
              <a:buNone/>
              <a:defRPr/>
            </a:pPr>
            <a:r>
              <a:rPr lang="en-GB" sz="2400" dirty="0" smtClean="0">
                <a:solidFill>
                  <a:srgbClr val="7F7F7F"/>
                </a:solidFill>
                <a:latin typeface="Century Gothic"/>
                <a:cs typeface="Century Gothic"/>
              </a:rPr>
              <a:t>Have a quick discussion about</a:t>
            </a:r>
            <a:r>
              <a:rPr lang="mr-IN" sz="2400" dirty="0" smtClean="0">
                <a:solidFill>
                  <a:srgbClr val="7F7F7F"/>
                </a:solidFill>
                <a:latin typeface="Century Gothic"/>
                <a:cs typeface="Century Gothic"/>
              </a:rPr>
              <a:t>…</a:t>
            </a:r>
            <a:r>
              <a:rPr lang="en-GB" sz="2400" dirty="0" smtClean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lang="en-GB" sz="2400" b="1" i="1" dirty="0" smtClean="0">
                <a:solidFill>
                  <a:srgbClr val="7F7F7F"/>
                </a:solidFill>
                <a:latin typeface="Century Gothic"/>
                <a:cs typeface="Century Gothic"/>
              </a:rPr>
              <a:t>who is </a:t>
            </a:r>
          </a:p>
          <a:p>
            <a:pPr marL="0" indent="0">
              <a:lnSpc>
                <a:spcPct val="150000"/>
              </a:lnSpc>
              <a:buFont typeface="Wingdings" charset="0"/>
              <a:buNone/>
              <a:defRPr/>
            </a:pPr>
            <a:r>
              <a:rPr lang="en-GB" sz="2400" dirty="0" smtClean="0">
                <a:solidFill>
                  <a:srgbClr val="7F7F7F"/>
                </a:solidFill>
                <a:latin typeface="Century Gothic"/>
                <a:cs typeface="Century Gothic"/>
              </a:rPr>
              <a:t>the typical customer for Xbox</a:t>
            </a:r>
            <a:r>
              <a:rPr lang="en-GB" sz="2400" dirty="0" smtClean="0">
                <a:solidFill>
                  <a:srgbClr val="7F7F7F"/>
                </a:solidFill>
                <a:latin typeface="Arial"/>
                <a:cs typeface="Arial"/>
              </a:rPr>
              <a:t>?</a:t>
            </a: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092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0444" y="548752"/>
            <a:ext cx="7497763" cy="606425"/>
          </a:xfrm>
        </p:spPr>
        <p:txBody>
          <a:bodyPr/>
          <a:lstStyle/>
          <a:p>
            <a:r>
              <a:rPr lang="en-GB" dirty="0" smtClean="0">
                <a:solidFill>
                  <a:srgbClr val="7F7F7F"/>
                </a:solidFill>
              </a:rPr>
              <a:t>Things to consider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?</a:t>
            </a:r>
            <a:endParaRPr lang="en-US" sz="3600" dirty="0">
              <a:solidFill>
                <a:srgbClr val="7F7F7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90526" y="1261541"/>
            <a:ext cx="10136273" cy="4665126"/>
          </a:xfrm>
          <a:prstGeom prst="rect">
            <a:avLst/>
          </a:prstGeom>
        </p:spPr>
        <p:txBody>
          <a:bodyPr vert="horz" lIns="91433" tIns="45717" rIns="91433" bIns="45717" rtlCol="0">
            <a:normAutofit fontScale="85000" lnSpcReduction="20000"/>
          </a:bodyPr>
          <a:lstStyle>
            <a:lvl1pPr marL="228583" indent="-228583" algn="l" defTabSz="91433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48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9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5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0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5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1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7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Wingdings" charset="0"/>
              <a:buNone/>
              <a:defRPr/>
            </a:pPr>
            <a:r>
              <a:rPr lang="en-GB" sz="2200" dirty="0" smtClean="0">
                <a:solidFill>
                  <a:srgbClr val="7F7F7F"/>
                </a:solidFill>
                <a:latin typeface="Century Gothic"/>
                <a:cs typeface="Century Gothic"/>
              </a:rPr>
              <a:t>Try to identify as many factors as you can about potential customers, for example:</a:t>
            </a:r>
          </a:p>
          <a:p>
            <a:pPr marL="0" indent="0">
              <a:lnSpc>
                <a:spcPct val="100000"/>
              </a:lnSpc>
              <a:buFont typeface="Wingdings" charset="0"/>
              <a:buNone/>
              <a:defRPr/>
            </a:pPr>
            <a:r>
              <a:rPr lang="en-GB" sz="2300" dirty="0" smtClean="0">
                <a:solidFill>
                  <a:srgbClr val="7F7F7F"/>
                </a:solidFill>
                <a:latin typeface="Century Gothic"/>
                <a:cs typeface="Century Gothic"/>
              </a:rPr>
              <a:t>Age range</a:t>
            </a:r>
          </a:p>
          <a:p>
            <a:pPr marL="0" indent="0">
              <a:lnSpc>
                <a:spcPct val="100000"/>
              </a:lnSpc>
              <a:buFont typeface="Wingdings" charset="0"/>
              <a:buNone/>
              <a:defRPr/>
            </a:pPr>
            <a:r>
              <a:rPr lang="en-GB" sz="2300" dirty="0" smtClean="0">
                <a:solidFill>
                  <a:srgbClr val="7F7F7F"/>
                </a:solidFill>
                <a:latin typeface="Century Gothic"/>
                <a:cs typeface="Century Gothic"/>
              </a:rPr>
              <a:t>Gender</a:t>
            </a:r>
          </a:p>
          <a:p>
            <a:pPr marL="0" indent="0">
              <a:lnSpc>
                <a:spcPct val="100000"/>
              </a:lnSpc>
              <a:buFont typeface="Wingdings" charset="0"/>
              <a:buNone/>
              <a:defRPr/>
            </a:pPr>
            <a:r>
              <a:rPr lang="en-GB" sz="2300" dirty="0" smtClean="0">
                <a:solidFill>
                  <a:srgbClr val="7F7F7F"/>
                </a:solidFill>
                <a:latin typeface="Century Gothic"/>
                <a:cs typeface="Century Gothic"/>
              </a:rPr>
              <a:t>Family size</a:t>
            </a:r>
          </a:p>
          <a:p>
            <a:pPr marL="0" indent="0">
              <a:lnSpc>
                <a:spcPct val="100000"/>
              </a:lnSpc>
              <a:buFont typeface="Wingdings" charset="0"/>
              <a:buNone/>
              <a:defRPr/>
            </a:pPr>
            <a:r>
              <a:rPr lang="en-GB" sz="2300" dirty="0" smtClean="0">
                <a:solidFill>
                  <a:srgbClr val="7F7F7F"/>
                </a:solidFill>
                <a:latin typeface="Century Gothic"/>
                <a:cs typeface="Century Gothic"/>
              </a:rPr>
              <a:t>Location</a:t>
            </a:r>
          </a:p>
          <a:p>
            <a:pPr marL="0" indent="0">
              <a:lnSpc>
                <a:spcPct val="100000"/>
              </a:lnSpc>
              <a:buFont typeface="Wingdings" charset="0"/>
              <a:buNone/>
              <a:defRPr/>
            </a:pPr>
            <a:r>
              <a:rPr lang="en-GB" sz="2300" dirty="0" smtClean="0">
                <a:solidFill>
                  <a:srgbClr val="7F7F7F"/>
                </a:solidFill>
                <a:latin typeface="Century Gothic"/>
                <a:cs typeface="Century Gothic"/>
              </a:rPr>
              <a:t>Income </a:t>
            </a:r>
          </a:p>
          <a:p>
            <a:pPr marL="0" indent="0">
              <a:lnSpc>
                <a:spcPct val="100000"/>
              </a:lnSpc>
              <a:buFont typeface="Wingdings" charset="0"/>
              <a:buNone/>
              <a:defRPr/>
            </a:pPr>
            <a:r>
              <a:rPr lang="en-GB" sz="2300" dirty="0" smtClean="0">
                <a:solidFill>
                  <a:srgbClr val="7F7F7F"/>
                </a:solidFill>
                <a:latin typeface="Century Gothic"/>
                <a:cs typeface="Century Gothic"/>
              </a:rPr>
              <a:t>Occupation</a:t>
            </a:r>
          </a:p>
          <a:p>
            <a:pPr marL="0" indent="0">
              <a:lnSpc>
                <a:spcPct val="100000"/>
              </a:lnSpc>
              <a:buFont typeface="Wingdings" charset="0"/>
              <a:buNone/>
              <a:defRPr/>
            </a:pPr>
            <a:r>
              <a:rPr lang="en-GB" sz="2300" dirty="0" smtClean="0">
                <a:solidFill>
                  <a:srgbClr val="7F7F7F"/>
                </a:solidFill>
                <a:latin typeface="Century Gothic"/>
                <a:cs typeface="Century Gothic"/>
              </a:rPr>
              <a:t>Education</a:t>
            </a:r>
          </a:p>
          <a:p>
            <a:pPr marL="0" indent="0">
              <a:lnSpc>
                <a:spcPct val="100000"/>
              </a:lnSpc>
              <a:buFont typeface="Wingdings" charset="0"/>
              <a:buNone/>
              <a:defRPr/>
            </a:pPr>
            <a:r>
              <a:rPr lang="en-GB" sz="2300" dirty="0" smtClean="0">
                <a:solidFill>
                  <a:srgbClr val="7F7F7F"/>
                </a:solidFill>
                <a:latin typeface="Century Gothic"/>
                <a:cs typeface="Century Gothic"/>
              </a:rPr>
              <a:t>Religion</a:t>
            </a:r>
          </a:p>
          <a:p>
            <a:pPr marL="0" indent="0">
              <a:lnSpc>
                <a:spcPct val="100000"/>
              </a:lnSpc>
              <a:buFont typeface="Wingdings" charset="0"/>
              <a:buNone/>
              <a:defRPr/>
            </a:pPr>
            <a:r>
              <a:rPr lang="en-GB" sz="2300" dirty="0" smtClean="0">
                <a:solidFill>
                  <a:srgbClr val="7F7F7F"/>
                </a:solidFill>
                <a:latin typeface="Century Gothic"/>
                <a:cs typeface="Century Gothic"/>
              </a:rPr>
              <a:t>Race</a:t>
            </a:r>
          </a:p>
          <a:p>
            <a:pPr marL="0" indent="0">
              <a:lnSpc>
                <a:spcPct val="100000"/>
              </a:lnSpc>
              <a:buFont typeface="Wingdings" charset="0"/>
              <a:buNone/>
              <a:defRPr/>
            </a:pPr>
            <a:r>
              <a:rPr lang="en-GB" sz="2300" dirty="0" smtClean="0">
                <a:solidFill>
                  <a:srgbClr val="7F7F7F"/>
                </a:solidFill>
                <a:latin typeface="Century Gothic"/>
                <a:cs typeface="Century Gothic"/>
              </a:rPr>
              <a:t>Nationality</a:t>
            </a:r>
          </a:p>
          <a:p>
            <a:pPr marL="0" indent="0">
              <a:lnSpc>
                <a:spcPct val="100000"/>
              </a:lnSpc>
              <a:buFont typeface="Wingdings" charset="0"/>
              <a:buNone/>
              <a:defRPr/>
            </a:pPr>
            <a:r>
              <a:rPr lang="en-GB" sz="2300" dirty="0" smtClean="0">
                <a:solidFill>
                  <a:srgbClr val="7F7F7F"/>
                </a:solidFill>
                <a:latin typeface="Century Gothic"/>
                <a:cs typeface="Century Gothic"/>
              </a:rPr>
              <a:t>Social classification or personal characteristics</a:t>
            </a:r>
            <a:endParaRPr lang="en-US" sz="2300" dirty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597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box Destin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7194">
            <a:off x="4252726" y="1498343"/>
            <a:ext cx="3598786" cy="45239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0444" y="548752"/>
            <a:ext cx="7497763" cy="606425"/>
          </a:xfrm>
        </p:spPr>
        <p:txBody>
          <a:bodyPr/>
          <a:lstStyle/>
          <a:p>
            <a:r>
              <a:rPr lang="en-GB" dirty="0" smtClean="0">
                <a:solidFill>
                  <a:srgbClr val="7F7F7F"/>
                </a:solidFill>
              </a:rPr>
              <a:t>Typical Customer for Destiny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?</a:t>
            </a:r>
            <a:endParaRPr lang="en-US" sz="36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0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spress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885">
            <a:off x="1301905" y="1215125"/>
            <a:ext cx="3842240" cy="47015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0444" y="548752"/>
            <a:ext cx="10843689" cy="606425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7F7F7F"/>
                </a:solidFill>
              </a:rPr>
              <a:t>Who are the customers for these products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?</a:t>
            </a:r>
            <a:endParaRPr lang="en-US" sz="3600" dirty="0">
              <a:solidFill>
                <a:srgbClr val="7F7F7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90526" y="1380072"/>
            <a:ext cx="10136273" cy="4292595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>
            <a:lvl1pPr marL="228583" indent="-228583" algn="l" defTabSz="91433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48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9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5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0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5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1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7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Wingdings" charset="0"/>
              <a:buNone/>
              <a:defRPr/>
            </a:pPr>
            <a:endParaRPr lang="en-GB" sz="24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>
              <a:lnSpc>
                <a:spcPct val="80000"/>
              </a:lnSpc>
              <a:buFont typeface="Wingdings" charset="0"/>
              <a:buNone/>
              <a:defRPr/>
            </a:pPr>
            <a:endParaRPr lang="en-GB" sz="2400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lvl="2">
              <a:lnSpc>
                <a:spcPct val="80000"/>
              </a:lnSpc>
              <a:defRPr/>
            </a:pPr>
            <a:endParaRPr lang="en-US" sz="24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lvl="1">
              <a:lnSpc>
                <a:spcPct val="80000"/>
              </a:lnSpc>
              <a:buFont typeface="Wingdings" charset="0"/>
              <a:buNone/>
              <a:defRPr/>
            </a:pPr>
            <a:endParaRPr lang="en-US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1" descr="Cliniqu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6874">
            <a:off x="5767873" y="2037484"/>
            <a:ext cx="4925816" cy="292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0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0444" y="548752"/>
            <a:ext cx="10843689" cy="606425"/>
          </a:xfrm>
        </p:spPr>
        <p:txBody>
          <a:bodyPr>
            <a:normAutofit/>
          </a:bodyPr>
          <a:lstStyle/>
          <a:p>
            <a:r>
              <a:rPr lang="mr-IN" dirty="0" smtClean="0">
                <a:solidFill>
                  <a:srgbClr val="7F7F7F"/>
                </a:solidFill>
              </a:rPr>
              <a:t>…</a:t>
            </a:r>
            <a:r>
              <a:rPr lang="en-GB" dirty="0" smtClean="0">
                <a:solidFill>
                  <a:srgbClr val="7F7F7F"/>
                </a:solidFill>
              </a:rPr>
              <a:t>and this one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?</a:t>
            </a:r>
            <a:endParaRPr lang="en-US" sz="3600" dirty="0">
              <a:solidFill>
                <a:srgbClr val="7F7F7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90526" y="1380072"/>
            <a:ext cx="10136273" cy="4292595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>
            <a:lvl1pPr marL="228583" indent="-228583" algn="l" defTabSz="91433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48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9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5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0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5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1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7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Wingdings" charset="0"/>
              <a:buNone/>
              <a:defRPr/>
            </a:pPr>
            <a:endParaRPr lang="en-GB" sz="24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>
              <a:lnSpc>
                <a:spcPct val="80000"/>
              </a:lnSpc>
              <a:buFont typeface="Wingdings" charset="0"/>
              <a:buNone/>
              <a:defRPr/>
            </a:pPr>
            <a:endParaRPr lang="en-GB" sz="2400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lvl="2">
              <a:lnSpc>
                <a:spcPct val="80000"/>
              </a:lnSpc>
              <a:defRPr/>
            </a:pPr>
            <a:endParaRPr lang="en-US" sz="24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lvl="1">
              <a:lnSpc>
                <a:spcPct val="80000"/>
              </a:lnSpc>
              <a:buFont typeface="Wingdings" charset="0"/>
              <a:buNone/>
              <a:defRPr/>
            </a:pPr>
            <a:endParaRPr lang="en-US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 descr="Xbo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4359">
            <a:off x="3251201" y="1935495"/>
            <a:ext cx="5672666" cy="317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4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0444" y="548752"/>
            <a:ext cx="7497763" cy="606425"/>
          </a:xfrm>
        </p:spPr>
        <p:txBody>
          <a:bodyPr/>
          <a:lstStyle/>
          <a:p>
            <a:r>
              <a:rPr lang="en-GB" sz="3600" dirty="0" smtClean="0">
                <a:solidFill>
                  <a:srgbClr val="7F7F7F"/>
                </a:solidFill>
              </a:rPr>
              <a:t>What is a segment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?</a:t>
            </a:r>
            <a:endParaRPr lang="en-US" sz="3600" dirty="0">
              <a:solidFill>
                <a:srgbClr val="7F7F7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56661" y="1413936"/>
            <a:ext cx="10119336" cy="4461931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>
            <a:lvl1pPr marL="228583" indent="-228583" algn="l" defTabSz="91433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48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9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5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0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5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1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7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Wingdings" charset="0"/>
              <a:buNone/>
              <a:defRPr/>
            </a:pPr>
            <a:r>
              <a:rPr lang="en-GB" sz="2200" dirty="0" smtClean="0">
                <a:solidFill>
                  <a:srgbClr val="7F7F7F"/>
                </a:solidFill>
                <a:latin typeface="Century Gothic"/>
                <a:cs typeface="Century Gothic"/>
              </a:rPr>
              <a:t>What product design and functions would be included. </a:t>
            </a:r>
          </a:p>
          <a:p>
            <a:pPr marL="0" indent="0">
              <a:lnSpc>
                <a:spcPct val="70000"/>
              </a:lnSpc>
              <a:buFont typeface="Wingdings" charset="0"/>
              <a:buNone/>
              <a:defRPr/>
            </a:pPr>
            <a:endParaRPr lang="en-GB" sz="22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>
              <a:lnSpc>
                <a:spcPct val="70000"/>
              </a:lnSpc>
              <a:buFont typeface="Wingdings" charset="0"/>
              <a:buNone/>
              <a:defRPr/>
            </a:pPr>
            <a:r>
              <a:rPr lang="en-GB" sz="2200" dirty="0" smtClean="0">
                <a:solidFill>
                  <a:srgbClr val="7F7F7F"/>
                </a:solidFill>
                <a:latin typeface="Century Gothic"/>
                <a:cs typeface="Century Gothic"/>
              </a:rPr>
              <a:t>What imagery, language or terms would you use in trying to appeal to:</a:t>
            </a:r>
          </a:p>
          <a:p>
            <a:pPr marL="0" indent="0">
              <a:lnSpc>
                <a:spcPct val="70000"/>
              </a:lnSpc>
              <a:buFont typeface="Wingdings" charset="0"/>
              <a:buNone/>
              <a:defRPr/>
            </a:pPr>
            <a:endParaRPr lang="en-GB" sz="22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>
              <a:lnSpc>
                <a:spcPct val="70000"/>
              </a:lnSpc>
              <a:defRPr/>
            </a:pPr>
            <a:r>
              <a:rPr lang="en-GB" sz="2200" dirty="0" smtClean="0">
                <a:solidFill>
                  <a:srgbClr val="7F7F7F"/>
                </a:solidFill>
                <a:latin typeface="Century Gothic"/>
                <a:cs typeface="Century Gothic"/>
              </a:rPr>
              <a:t>Golfers</a:t>
            </a:r>
          </a:p>
          <a:p>
            <a:pPr>
              <a:lnSpc>
                <a:spcPct val="70000"/>
              </a:lnSpc>
              <a:defRPr/>
            </a:pPr>
            <a:r>
              <a:rPr lang="en-GB" sz="2200" dirty="0" smtClean="0">
                <a:solidFill>
                  <a:srgbClr val="7F7F7F"/>
                </a:solidFill>
                <a:latin typeface="Century Gothic"/>
                <a:cs typeface="Century Gothic"/>
              </a:rPr>
              <a:t>Beat headphones users</a:t>
            </a:r>
          </a:p>
          <a:p>
            <a:pPr>
              <a:lnSpc>
                <a:spcPct val="70000"/>
              </a:lnSpc>
              <a:defRPr/>
            </a:pPr>
            <a:r>
              <a:rPr lang="en-GB" sz="2200" dirty="0" smtClean="0">
                <a:solidFill>
                  <a:srgbClr val="7F7F7F"/>
                </a:solidFill>
                <a:latin typeface="Century Gothic"/>
                <a:cs typeface="Century Gothic"/>
              </a:rPr>
              <a:t>Over 55’s </a:t>
            </a:r>
            <a:r>
              <a:rPr lang="mr-IN" sz="2200" dirty="0" smtClean="0">
                <a:solidFill>
                  <a:srgbClr val="7F7F7F"/>
                </a:solidFill>
                <a:latin typeface="Century Gothic"/>
                <a:cs typeface="Century Gothic"/>
              </a:rPr>
              <a:t>–</a:t>
            </a:r>
            <a:r>
              <a:rPr lang="en-GB" sz="2200" dirty="0" smtClean="0">
                <a:solidFill>
                  <a:srgbClr val="7F7F7F"/>
                </a:solidFill>
                <a:latin typeface="Century Gothic"/>
                <a:cs typeface="Century Gothic"/>
              </a:rPr>
              <a:t> insurance, cruise holidays, double glazing, </a:t>
            </a:r>
            <a:r>
              <a:rPr lang="en-GB" sz="2200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etc</a:t>
            </a:r>
            <a:endParaRPr lang="en-GB" sz="22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>
              <a:lnSpc>
                <a:spcPct val="70000"/>
              </a:lnSpc>
              <a:defRPr/>
            </a:pPr>
            <a:r>
              <a:rPr lang="en-GB" sz="2200" dirty="0" smtClean="0">
                <a:solidFill>
                  <a:srgbClr val="7F7F7F"/>
                </a:solidFill>
                <a:latin typeface="Century Gothic"/>
                <a:cs typeface="Century Gothic"/>
              </a:rPr>
              <a:t>Xbox users</a:t>
            </a:r>
          </a:p>
          <a:p>
            <a:pPr>
              <a:lnSpc>
                <a:spcPct val="70000"/>
              </a:lnSpc>
              <a:defRPr/>
            </a:pPr>
            <a:r>
              <a:rPr lang="en-GB" sz="2200" dirty="0" smtClean="0">
                <a:solidFill>
                  <a:srgbClr val="7F7F7F"/>
                </a:solidFill>
                <a:latin typeface="Century Gothic"/>
                <a:cs typeface="Century Gothic"/>
              </a:rPr>
              <a:t>Beauty Spa users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  <a:defRPr/>
            </a:pPr>
            <a:endParaRPr lang="en-GB" sz="22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  <a:defRPr/>
            </a:pPr>
            <a:r>
              <a:rPr lang="en-GB" sz="2200" dirty="0" smtClean="0">
                <a:solidFill>
                  <a:srgbClr val="7F7F7F"/>
                </a:solidFill>
                <a:latin typeface="Century Gothic"/>
                <a:cs typeface="Century Gothic"/>
              </a:rPr>
              <a:t>You need to know all you can about a particular audience. </a:t>
            </a:r>
          </a:p>
        </p:txBody>
      </p:sp>
    </p:spTree>
    <p:extLst>
      <p:ext uri="{BB962C8B-B14F-4D97-AF65-F5344CB8AC3E}">
        <p14:creationId xmlns:p14="http://schemas.microsoft.com/office/powerpoint/2010/main" val="376498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pic>
        <p:nvPicPr>
          <p:cNvPr id="3" name="Picture 2" descr="Footb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80" y="1030894"/>
            <a:ext cx="5702640" cy="479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8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5333" y="1236133"/>
            <a:ext cx="9821334" cy="406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9" name="TextBox 8"/>
          <p:cNvSpPr txBox="1"/>
          <p:nvPr/>
        </p:nvSpPr>
        <p:spPr>
          <a:xfrm>
            <a:off x="2306967" y="2667969"/>
            <a:ext cx="75780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entury Gothic"/>
                <a:cs typeface="Century Gothic"/>
              </a:rPr>
              <a:t>Advantages and Disadvantages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Century Gothic"/>
                <a:cs typeface="Century Gothic"/>
              </a:rPr>
              <a:t>o</a:t>
            </a:r>
            <a:r>
              <a:rPr lang="en-GB" sz="3600" dirty="0" smtClean="0">
                <a:solidFill>
                  <a:schemeClr val="bg1"/>
                </a:solidFill>
                <a:latin typeface="Century Gothic"/>
                <a:cs typeface="Century Gothic"/>
              </a:rPr>
              <a:t>f Segmentation</a:t>
            </a:r>
            <a:endParaRPr lang="en-US" sz="36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6229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2" name="Rectangle 1"/>
          <p:cNvSpPr/>
          <p:nvPr/>
        </p:nvSpPr>
        <p:spPr>
          <a:xfrm>
            <a:off x="1117606" y="1165082"/>
            <a:ext cx="961813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sz="2200" b="1" dirty="0">
                <a:solidFill>
                  <a:srgbClr val="7F7F7F"/>
                </a:solidFill>
                <a:latin typeface="Century Gothic"/>
                <a:cs typeface="Century Gothic"/>
              </a:rPr>
              <a:t>Improves</a:t>
            </a:r>
            <a:r>
              <a:rPr lang="en-GB" sz="2200" dirty="0">
                <a:solidFill>
                  <a:srgbClr val="7F7F7F"/>
                </a:solidFill>
                <a:latin typeface="Century Gothic"/>
                <a:cs typeface="Century Gothic"/>
              </a:rPr>
              <a:t> understanding of the customer base </a:t>
            </a:r>
          </a:p>
          <a:p>
            <a:pPr>
              <a:lnSpc>
                <a:spcPct val="150000"/>
              </a:lnSpc>
              <a:defRPr/>
            </a:pPr>
            <a:r>
              <a:rPr lang="en-GB" sz="2200" b="1" dirty="0">
                <a:solidFill>
                  <a:srgbClr val="7F7F7F"/>
                </a:solidFill>
                <a:latin typeface="Century Gothic"/>
                <a:cs typeface="Century Gothic"/>
              </a:rPr>
              <a:t>Provides</a:t>
            </a:r>
            <a:r>
              <a:rPr lang="en-GB" sz="2200" dirty="0">
                <a:solidFill>
                  <a:srgbClr val="7F7F7F"/>
                </a:solidFill>
                <a:latin typeface="Century Gothic"/>
                <a:cs typeface="Century Gothic"/>
              </a:rPr>
              <a:t> a clear classification of the customers </a:t>
            </a:r>
          </a:p>
          <a:p>
            <a:pPr>
              <a:lnSpc>
                <a:spcPct val="150000"/>
              </a:lnSpc>
              <a:defRPr/>
            </a:pPr>
            <a:r>
              <a:rPr lang="en-GB" sz="2200" b="1" dirty="0">
                <a:solidFill>
                  <a:srgbClr val="7F7F7F"/>
                </a:solidFill>
                <a:latin typeface="Century Gothic"/>
                <a:cs typeface="Century Gothic"/>
              </a:rPr>
              <a:t>Enables</a:t>
            </a:r>
            <a:r>
              <a:rPr lang="en-GB" sz="2200" dirty="0">
                <a:solidFill>
                  <a:srgbClr val="7F7F7F"/>
                </a:solidFill>
                <a:latin typeface="Century Gothic"/>
                <a:cs typeface="Century Gothic"/>
              </a:rPr>
              <a:t> the generation of a targeted product portfolio that responds to the needs of the market place </a:t>
            </a:r>
          </a:p>
          <a:p>
            <a:pPr>
              <a:lnSpc>
                <a:spcPct val="150000"/>
              </a:lnSpc>
              <a:defRPr/>
            </a:pPr>
            <a:r>
              <a:rPr lang="en-GB" sz="2200" b="1" dirty="0">
                <a:solidFill>
                  <a:srgbClr val="7F7F7F"/>
                </a:solidFill>
                <a:latin typeface="Century Gothic"/>
                <a:cs typeface="Century Gothic"/>
              </a:rPr>
              <a:t>Helps</a:t>
            </a:r>
            <a:r>
              <a:rPr lang="en-GB" sz="2200" dirty="0">
                <a:solidFill>
                  <a:srgbClr val="7F7F7F"/>
                </a:solidFill>
                <a:latin typeface="Century Gothic"/>
                <a:cs typeface="Century Gothic"/>
              </a:rPr>
              <a:t> gauge a company's market position relative to the competition </a:t>
            </a:r>
          </a:p>
          <a:p>
            <a:pPr>
              <a:lnSpc>
                <a:spcPct val="150000"/>
              </a:lnSpc>
              <a:defRPr/>
            </a:pPr>
            <a:r>
              <a:rPr lang="en-GB" sz="2200" b="1" dirty="0">
                <a:solidFill>
                  <a:srgbClr val="7F7F7F"/>
                </a:solidFill>
                <a:latin typeface="Century Gothic"/>
                <a:cs typeface="Century Gothic"/>
              </a:rPr>
              <a:t>Leads</a:t>
            </a:r>
            <a:r>
              <a:rPr lang="en-GB" sz="2200" dirty="0">
                <a:solidFill>
                  <a:srgbClr val="7F7F7F"/>
                </a:solidFill>
                <a:latin typeface="Century Gothic"/>
                <a:cs typeface="Century Gothic"/>
              </a:rPr>
              <a:t> to the effective fine tuning of marketing strategies and competitive advantage if done well</a:t>
            </a:r>
          </a:p>
          <a:p>
            <a:pPr algn="r">
              <a:defRPr/>
            </a:pPr>
            <a:endParaRPr lang="en-GB" sz="1200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3738" y="508010"/>
            <a:ext cx="6819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7F7F7F"/>
                </a:solidFill>
                <a:latin typeface="Century Gothic"/>
                <a:cs typeface="Century Gothic"/>
              </a:rPr>
              <a:t>Advantages </a:t>
            </a:r>
            <a:r>
              <a:rPr lang="en-GB" sz="3600" dirty="0">
                <a:solidFill>
                  <a:srgbClr val="7F7F7F"/>
                </a:solidFill>
                <a:latin typeface="Century Gothic"/>
                <a:cs typeface="Century Gothic"/>
              </a:rPr>
              <a:t>of </a:t>
            </a:r>
            <a:r>
              <a:rPr lang="en-GB" sz="3600" dirty="0" smtClean="0">
                <a:solidFill>
                  <a:srgbClr val="7F7F7F"/>
                </a:solidFill>
                <a:latin typeface="Century Gothic"/>
                <a:cs typeface="Century Gothic"/>
              </a:rPr>
              <a:t>Segmentation</a:t>
            </a:r>
            <a:endParaRPr lang="en-US" sz="3600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8102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788" y="206903"/>
            <a:ext cx="7543800" cy="1295400"/>
          </a:xfrm>
        </p:spPr>
        <p:txBody>
          <a:bodyPr/>
          <a:lstStyle/>
          <a:p>
            <a:pPr eaLnBrk="1" hangingPunct="1"/>
            <a:r>
              <a:rPr lang="en-GB" sz="3600" dirty="0">
                <a:solidFill>
                  <a:srgbClr val="7F7F7F"/>
                </a:solidFill>
              </a:rPr>
              <a:t>Disadvantages</a:t>
            </a:r>
            <a:endParaRPr lang="en-US" sz="3600" dirty="0">
              <a:solidFill>
                <a:srgbClr val="7F7F7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66787" y="1363670"/>
            <a:ext cx="10380145" cy="4088870"/>
          </a:xfrm>
          <a:prstGeom prst="rect">
            <a:avLst/>
          </a:prstGeom>
        </p:spPr>
        <p:txBody>
          <a:bodyPr vert="horz" lIns="91433" tIns="45717" rIns="91433" bIns="45717" rtlCol="0">
            <a:noAutofit/>
          </a:bodyPr>
          <a:lstStyle>
            <a:lvl1pPr marL="228583" indent="-228583" algn="l" defTabSz="91433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48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9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5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0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5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1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7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GB" sz="2200" dirty="0" smtClean="0">
                <a:solidFill>
                  <a:srgbClr val="7F7F7F"/>
                </a:solidFill>
                <a:latin typeface="Century Gothic"/>
                <a:cs typeface="Century Gothic"/>
              </a:rPr>
              <a:t>When segmentation is </a:t>
            </a:r>
            <a:r>
              <a:rPr lang="en-GB" sz="2200" b="1" dirty="0" smtClean="0">
                <a:solidFill>
                  <a:srgbClr val="7F7F7F"/>
                </a:solidFill>
                <a:latin typeface="Century Gothic"/>
                <a:cs typeface="Century Gothic"/>
              </a:rPr>
              <a:t>NOT</a:t>
            </a:r>
            <a:r>
              <a:rPr lang="en-GB" sz="2200" dirty="0" smtClean="0">
                <a:solidFill>
                  <a:srgbClr val="7F7F7F"/>
                </a:solidFill>
                <a:latin typeface="Century Gothic"/>
                <a:cs typeface="Century Gothic"/>
              </a:rPr>
              <a:t> useful:</a:t>
            </a:r>
          </a:p>
          <a:p>
            <a:pPr marL="0" indent="0">
              <a:buFont typeface="Wingdings" charset="0"/>
              <a:buNone/>
              <a:defRPr/>
            </a:pPr>
            <a:endParaRPr lang="en-GB" sz="22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>
              <a:lnSpc>
                <a:spcPct val="110000"/>
              </a:lnSpc>
              <a:defRPr/>
            </a:pPr>
            <a:r>
              <a:rPr lang="en-GB" sz="2200" dirty="0" smtClean="0">
                <a:solidFill>
                  <a:srgbClr val="7F7F7F"/>
                </a:solidFill>
                <a:latin typeface="Century Gothic"/>
                <a:cs typeface="Century Gothic"/>
              </a:rPr>
              <a:t>The market is so small that marketing to a portion of it is not profitable</a:t>
            </a:r>
          </a:p>
          <a:p>
            <a:pPr>
              <a:lnSpc>
                <a:spcPct val="110000"/>
              </a:lnSpc>
              <a:defRPr/>
            </a:pPr>
            <a:endParaRPr lang="en-GB" sz="22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>
              <a:lnSpc>
                <a:spcPct val="110000"/>
              </a:lnSpc>
              <a:defRPr/>
            </a:pPr>
            <a:r>
              <a:rPr lang="en-GB" sz="2200" dirty="0" smtClean="0">
                <a:solidFill>
                  <a:srgbClr val="7F7F7F"/>
                </a:solidFill>
                <a:latin typeface="Century Gothic"/>
                <a:cs typeface="Century Gothic"/>
              </a:rPr>
              <a:t>Heavy users make such a large proportion of the sales volume that they are the only relevant target</a:t>
            </a:r>
          </a:p>
          <a:p>
            <a:pPr>
              <a:lnSpc>
                <a:spcPct val="110000"/>
              </a:lnSpc>
              <a:defRPr/>
            </a:pPr>
            <a:endParaRPr lang="en-GB" sz="22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>
              <a:lnSpc>
                <a:spcPct val="110000"/>
              </a:lnSpc>
              <a:defRPr/>
            </a:pPr>
            <a:r>
              <a:rPr lang="en-GB" sz="2200" dirty="0" smtClean="0">
                <a:solidFill>
                  <a:srgbClr val="7F7F7F"/>
                </a:solidFill>
                <a:latin typeface="Century Gothic"/>
                <a:cs typeface="Century Gothic"/>
              </a:rPr>
              <a:t>The brand is the dominant brand in the market</a:t>
            </a:r>
          </a:p>
          <a:p>
            <a:pPr>
              <a:defRPr/>
            </a:pPr>
            <a:endParaRPr lang="en-US" sz="2200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8648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85333" y="1236133"/>
            <a:ext cx="9821334" cy="406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7584" y="2922850"/>
            <a:ext cx="6836833" cy="690566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FFFFFF"/>
                </a:solidFill>
              </a:rPr>
              <a:t>The Proces</a:t>
            </a:r>
            <a:r>
              <a:rPr lang="en-GB" sz="3600" dirty="0" smtClean="0">
                <a:solidFill>
                  <a:srgbClr val="FFFFFF"/>
                </a:solidFill>
              </a:rPr>
              <a:t>s of Segmentation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43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26546" y="582618"/>
            <a:ext cx="10925187" cy="574675"/>
          </a:xfrm>
        </p:spPr>
        <p:txBody>
          <a:bodyPr>
            <a:noAutofit/>
          </a:bodyPr>
          <a:lstStyle/>
          <a:p>
            <a:pPr eaLnBrk="1" hangingPunct="1"/>
            <a:r>
              <a:rPr lang="en-GB" dirty="0">
                <a:solidFill>
                  <a:srgbClr val="7F7F7F"/>
                </a:solidFill>
              </a:rPr>
              <a:t>  Segmentation, Targeting and Positioning 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94833" y="1307049"/>
            <a:ext cx="10098102" cy="4365624"/>
          </a:xfrm>
          <a:prstGeom prst="rect">
            <a:avLst/>
          </a:prstGeom>
        </p:spPr>
        <p:txBody>
          <a:bodyPr vert="horz" lIns="91433" tIns="45717" rIns="91433" bIns="45717" rtlCol="0">
            <a:normAutofit lnSpcReduction="10000"/>
          </a:bodyPr>
          <a:lstStyle>
            <a:lvl1pPr marL="228583" indent="-228583" algn="l" defTabSz="91433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48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9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5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0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5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1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7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en-GB" sz="2200" b="1" dirty="0" smtClean="0">
                <a:solidFill>
                  <a:srgbClr val="7F7F7F"/>
                </a:solidFill>
                <a:latin typeface="Century Gothic"/>
                <a:cs typeface="Century Gothic"/>
              </a:rPr>
              <a:t>Market Segmentation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2200" dirty="0" smtClean="0">
                <a:solidFill>
                  <a:srgbClr val="7F7F7F"/>
                </a:solidFill>
                <a:latin typeface="Century Gothic"/>
                <a:cs typeface="Century Gothic"/>
              </a:rPr>
              <a:t>Dividing the market into distinct groups of buyers with different needs, characteristics, and/or behaviour, who might require separate products or marketing mixes.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2200" b="1" dirty="0" smtClean="0">
                <a:solidFill>
                  <a:srgbClr val="7F7F7F"/>
                </a:solidFill>
                <a:latin typeface="Century Gothic"/>
                <a:cs typeface="Century Gothic"/>
              </a:rPr>
              <a:t>Market Targeting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2200" dirty="0" smtClean="0">
                <a:solidFill>
                  <a:srgbClr val="7F7F7F"/>
                </a:solidFill>
                <a:latin typeface="Century Gothic"/>
                <a:cs typeface="Century Gothic"/>
              </a:rPr>
              <a:t>The process of evaluating each market segment’</a:t>
            </a:r>
            <a:r>
              <a:rPr lang="en-GB" altLang="ja-JP" sz="2200" dirty="0" smtClean="0">
                <a:solidFill>
                  <a:srgbClr val="7F7F7F"/>
                </a:solidFill>
                <a:latin typeface="Century Gothic"/>
                <a:cs typeface="Century Gothic"/>
              </a:rPr>
              <a:t>s attractiveness and selecting one or more segments to enter.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2200" b="1" dirty="0" smtClean="0">
                <a:solidFill>
                  <a:srgbClr val="7F7F7F"/>
                </a:solidFill>
                <a:latin typeface="Century Gothic"/>
                <a:cs typeface="Century Gothic"/>
              </a:rPr>
              <a:t>Product Positioning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2200" dirty="0" smtClean="0">
                <a:solidFill>
                  <a:srgbClr val="7F7F7F"/>
                </a:solidFill>
                <a:latin typeface="Century Gothic"/>
                <a:cs typeface="Century Gothic"/>
              </a:rPr>
              <a:t>Ensuring a product occupies a distinctive and desirable place relative to competing products in the mind of target </a:t>
            </a:r>
            <a:r>
              <a:rPr lang="en-GB" sz="2200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comsumers</a:t>
            </a:r>
            <a:r>
              <a:rPr lang="en-GB" sz="2200" dirty="0" smtClean="0">
                <a:solidFill>
                  <a:srgbClr val="7F7F7F"/>
                </a:solidFill>
                <a:latin typeface="Century Gothic"/>
                <a:cs typeface="Century Gothic"/>
              </a:rPr>
              <a:t>. Formulating competitive positioning for a product and creating a detailed marketing mix.</a:t>
            </a:r>
          </a:p>
          <a:p>
            <a:pPr marL="344487" lvl="1" indent="0">
              <a:lnSpc>
                <a:spcPct val="110000"/>
              </a:lnSpc>
              <a:buFont typeface="Wingdings" charset="0"/>
              <a:buNone/>
              <a:defRPr/>
            </a:pPr>
            <a:endParaRPr lang="en-GB" sz="1200" dirty="0" smtClean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3897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6546" y="582618"/>
            <a:ext cx="10942121" cy="574675"/>
          </a:xfrm>
        </p:spPr>
        <p:txBody>
          <a:bodyPr>
            <a:noAutofit/>
          </a:bodyPr>
          <a:lstStyle/>
          <a:p>
            <a:pPr eaLnBrk="1" hangingPunct="1"/>
            <a:r>
              <a:rPr lang="en-GB" dirty="0">
                <a:solidFill>
                  <a:srgbClr val="7F7F7F"/>
                </a:solidFill>
                <a:latin typeface="Century Gothic"/>
                <a:cs typeface="Century Gothic"/>
              </a:rPr>
              <a:t>  Segmentation, Targeting and Positioning </a:t>
            </a:r>
            <a:endParaRPr lang="en-US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02547" y="1951773"/>
            <a:ext cx="4653322" cy="4892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50" dirty="0">
                <a:solidFill>
                  <a:srgbClr val="7F7F7F"/>
                </a:solidFill>
                <a:latin typeface="Century Gothic"/>
                <a:cs typeface="Century Gothic"/>
              </a:rPr>
              <a:t>Develop profiles </a:t>
            </a:r>
            <a:r>
              <a:rPr lang="en-US" sz="1650" dirty="0" smtClean="0">
                <a:solidFill>
                  <a:srgbClr val="7F7F7F"/>
                </a:solidFill>
                <a:latin typeface="Century Gothic"/>
                <a:cs typeface="Century Gothic"/>
              </a:rPr>
              <a:t>of resulting segments</a:t>
            </a:r>
            <a:endParaRPr lang="en-US" sz="1650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159644" y="1472049"/>
            <a:ext cx="3017290" cy="8533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b="1" dirty="0">
                <a:solidFill>
                  <a:srgbClr val="7F7F7F"/>
                </a:solidFill>
                <a:latin typeface="Century Gothic"/>
                <a:cs typeface="Century Gothic"/>
              </a:rPr>
              <a:t>Market</a:t>
            </a:r>
          </a:p>
          <a:p>
            <a:pPr algn="ctr" eaLnBrk="0" hangingPunct="0"/>
            <a:r>
              <a:rPr lang="en-US" sz="2000" b="1" dirty="0">
                <a:solidFill>
                  <a:srgbClr val="7F7F7F"/>
                </a:solidFill>
                <a:latin typeface="Century Gothic"/>
                <a:cs typeface="Century Gothic"/>
              </a:rPr>
              <a:t>Segmentation</a:t>
            </a:r>
            <a:endParaRPr lang="en-US" sz="2000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19480" y="3010601"/>
            <a:ext cx="4653322" cy="4892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50" dirty="0">
                <a:solidFill>
                  <a:srgbClr val="7F7F7F"/>
                </a:solidFill>
                <a:latin typeface="Century Gothic"/>
                <a:cs typeface="Century Gothic"/>
              </a:rPr>
              <a:t>Develop measures </a:t>
            </a:r>
            <a:r>
              <a:rPr lang="en-US" sz="1650" dirty="0" smtClean="0">
                <a:solidFill>
                  <a:srgbClr val="7F7F7F"/>
                </a:solidFill>
                <a:latin typeface="Century Gothic"/>
                <a:cs typeface="Century Gothic"/>
              </a:rPr>
              <a:t>of segment </a:t>
            </a:r>
            <a:r>
              <a:rPr lang="en-US" sz="1650" dirty="0">
                <a:solidFill>
                  <a:srgbClr val="7F7F7F"/>
                </a:solidFill>
                <a:latin typeface="Century Gothic"/>
                <a:cs typeface="Century Gothic"/>
              </a:rPr>
              <a:t>attractiveness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402547" y="3591167"/>
            <a:ext cx="4653322" cy="4892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50" dirty="0">
                <a:solidFill>
                  <a:srgbClr val="7F7F7F"/>
                </a:solidFill>
                <a:latin typeface="Century Gothic"/>
                <a:cs typeface="Century Gothic"/>
              </a:rPr>
              <a:t>Select </a:t>
            </a:r>
            <a:r>
              <a:rPr lang="en-US" sz="1650" dirty="0" smtClean="0">
                <a:solidFill>
                  <a:srgbClr val="7F7F7F"/>
                </a:solidFill>
                <a:latin typeface="Century Gothic"/>
                <a:cs typeface="Century Gothic"/>
              </a:rPr>
              <a:t>the target </a:t>
            </a:r>
            <a:r>
              <a:rPr lang="en-US" sz="1650" dirty="0">
                <a:solidFill>
                  <a:srgbClr val="7F7F7F"/>
                </a:solidFill>
                <a:latin typeface="Century Gothic"/>
                <a:cs typeface="Century Gothic"/>
              </a:rPr>
              <a:t>segment(s)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419480" y="4645858"/>
            <a:ext cx="4653322" cy="4892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50" dirty="0">
                <a:solidFill>
                  <a:srgbClr val="7F7F7F"/>
                </a:solidFill>
                <a:latin typeface="Century Gothic"/>
                <a:cs typeface="Century Gothic"/>
              </a:rPr>
              <a:t>Develop </a:t>
            </a:r>
            <a:r>
              <a:rPr lang="en-US" sz="1650" dirty="0" smtClean="0">
                <a:solidFill>
                  <a:srgbClr val="7F7F7F"/>
                </a:solidFill>
                <a:latin typeface="Century Gothic"/>
                <a:cs typeface="Century Gothic"/>
              </a:rPr>
              <a:t>positioning for </a:t>
            </a:r>
            <a:r>
              <a:rPr lang="en-US" sz="1650" dirty="0">
                <a:solidFill>
                  <a:srgbClr val="7F7F7F"/>
                </a:solidFill>
                <a:latin typeface="Century Gothic"/>
                <a:cs typeface="Century Gothic"/>
              </a:rPr>
              <a:t>each segment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412555" y="5217295"/>
            <a:ext cx="4653322" cy="4892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50" dirty="0">
                <a:solidFill>
                  <a:srgbClr val="7F7F7F"/>
                </a:solidFill>
                <a:latin typeface="Century Gothic"/>
                <a:cs typeface="Century Gothic"/>
              </a:rPr>
              <a:t>Develop marketing </a:t>
            </a:r>
            <a:r>
              <a:rPr lang="en-US" sz="1650" dirty="0" smtClean="0">
                <a:solidFill>
                  <a:srgbClr val="7F7F7F"/>
                </a:solidFill>
                <a:latin typeface="Century Gothic"/>
                <a:cs typeface="Century Gothic"/>
              </a:rPr>
              <a:t>mix for </a:t>
            </a:r>
            <a:r>
              <a:rPr lang="en-US" sz="1650" dirty="0">
                <a:solidFill>
                  <a:srgbClr val="7F7F7F"/>
                </a:solidFill>
                <a:latin typeface="Century Gothic"/>
                <a:cs typeface="Century Gothic"/>
              </a:rPr>
              <a:t>each segment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405466" y="1320795"/>
            <a:ext cx="4667336" cy="5478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50" dirty="0">
                <a:solidFill>
                  <a:srgbClr val="7F7F7F"/>
                </a:solidFill>
                <a:latin typeface="Century Gothic"/>
                <a:cs typeface="Century Gothic"/>
              </a:rPr>
              <a:t>Identify bases </a:t>
            </a:r>
            <a:r>
              <a:rPr lang="en-US" sz="1650" dirty="0" smtClean="0">
                <a:solidFill>
                  <a:srgbClr val="7F7F7F"/>
                </a:solidFill>
                <a:latin typeface="Century Gothic"/>
                <a:cs typeface="Century Gothic"/>
              </a:rPr>
              <a:t>for segmenting market</a:t>
            </a:r>
            <a:endParaRPr lang="en-US" sz="1650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7159644" y="3178791"/>
            <a:ext cx="3017290" cy="8533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7F7F7F"/>
                </a:solidFill>
                <a:latin typeface="Century Gothic"/>
                <a:cs typeface="Century Gothic"/>
              </a:rPr>
              <a:t>Market</a:t>
            </a:r>
          </a:p>
          <a:p>
            <a:pPr algn="ctr" eaLnBrk="0" hangingPunct="0"/>
            <a:r>
              <a:rPr lang="en-US" sz="2000" b="1">
                <a:solidFill>
                  <a:srgbClr val="7F7F7F"/>
                </a:solidFill>
                <a:latin typeface="Century Gothic"/>
                <a:cs typeface="Century Gothic"/>
              </a:rPr>
              <a:t>targeting</a:t>
            </a:r>
            <a:endParaRPr lang="en-US" sz="200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7159644" y="4822323"/>
            <a:ext cx="3017290" cy="8533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7F7F7F"/>
                </a:solidFill>
                <a:latin typeface="Century Gothic"/>
                <a:cs typeface="Century Gothic"/>
              </a:rPr>
              <a:t>Market</a:t>
            </a:r>
          </a:p>
          <a:p>
            <a:pPr algn="ctr" eaLnBrk="0" hangingPunct="0"/>
            <a:r>
              <a:rPr lang="en-US" sz="2000" b="1">
                <a:solidFill>
                  <a:srgbClr val="7F7F7F"/>
                </a:solidFill>
                <a:latin typeface="Century Gothic"/>
                <a:cs typeface="Century Gothic"/>
              </a:rPr>
              <a:t>positioning</a:t>
            </a:r>
            <a:endParaRPr lang="en-US" sz="200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>
            <a:off x="3740404" y="2506132"/>
            <a:ext cx="18795" cy="470603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5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6590050" y="1571384"/>
            <a:ext cx="13949" cy="680749"/>
          </a:xfrm>
          <a:prstGeom prst="line">
            <a:avLst/>
          </a:prstGeom>
          <a:noFill/>
          <a:ln w="28575">
            <a:solidFill>
              <a:srgbClr val="8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5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6072802" y="2222689"/>
            <a:ext cx="517250" cy="0"/>
          </a:xfrm>
          <a:prstGeom prst="line">
            <a:avLst/>
          </a:prstGeom>
          <a:noFill/>
          <a:ln w="28575">
            <a:solidFill>
              <a:srgbClr val="8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5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6642394" y="1925070"/>
            <a:ext cx="517250" cy="0"/>
          </a:xfrm>
          <a:prstGeom prst="line">
            <a:avLst/>
          </a:prstGeom>
          <a:noFill/>
          <a:ln w="28575">
            <a:solidFill>
              <a:srgbClr val="8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5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34" name="Line 20"/>
          <p:cNvSpPr>
            <a:spLocks noChangeShapeType="1"/>
          </p:cNvSpPr>
          <p:nvPr/>
        </p:nvSpPr>
        <p:spPr bwMode="auto">
          <a:xfrm>
            <a:off x="6072805" y="1557934"/>
            <a:ext cx="517250" cy="0"/>
          </a:xfrm>
          <a:prstGeom prst="line">
            <a:avLst/>
          </a:prstGeom>
          <a:noFill/>
          <a:ln w="28575">
            <a:solidFill>
              <a:srgbClr val="8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5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32" name="Line 17"/>
          <p:cNvSpPr>
            <a:spLocks noChangeShapeType="1"/>
          </p:cNvSpPr>
          <p:nvPr/>
        </p:nvSpPr>
        <p:spPr bwMode="auto">
          <a:xfrm>
            <a:off x="6590053" y="3264687"/>
            <a:ext cx="13949" cy="680749"/>
          </a:xfrm>
          <a:prstGeom prst="line">
            <a:avLst/>
          </a:prstGeom>
          <a:noFill/>
          <a:ln w="28575">
            <a:solidFill>
              <a:srgbClr val="8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5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>
            <a:off x="6072805" y="3915992"/>
            <a:ext cx="517250" cy="0"/>
          </a:xfrm>
          <a:prstGeom prst="line">
            <a:avLst/>
          </a:prstGeom>
          <a:noFill/>
          <a:ln w="28575">
            <a:solidFill>
              <a:srgbClr val="8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5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35" name="Line 26"/>
          <p:cNvSpPr>
            <a:spLocks noChangeShapeType="1"/>
          </p:cNvSpPr>
          <p:nvPr/>
        </p:nvSpPr>
        <p:spPr bwMode="auto">
          <a:xfrm>
            <a:off x="6642397" y="3618373"/>
            <a:ext cx="517250" cy="0"/>
          </a:xfrm>
          <a:prstGeom prst="line">
            <a:avLst/>
          </a:prstGeom>
          <a:noFill/>
          <a:ln w="28575">
            <a:solidFill>
              <a:srgbClr val="8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5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44" name="Line 20"/>
          <p:cNvSpPr>
            <a:spLocks noChangeShapeType="1"/>
          </p:cNvSpPr>
          <p:nvPr/>
        </p:nvSpPr>
        <p:spPr bwMode="auto">
          <a:xfrm>
            <a:off x="6072808" y="3251237"/>
            <a:ext cx="517250" cy="0"/>
          </a:xfrm>
          <a:prstGeom prst="line">
            <a:avLst/>
          </a:prstGeom>
          <a:noFill/>
          <a:ln w="28575">
            <a:solidFill>
              <a:srgbClr val="8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5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47" name="Line 17"/>
          <p:cNvSpPr>
            <a:spLocks noChangeShapeType="1"/>
          </p:cNvSpPr>
          <p:nvPr/>
        </p:nvSpPr>
        <p:spPr bwMode="auto">
          <a:xfrm>
            <a:off x="6590053" y="4873322"/>
            <a:ext cx="13949" cy="680749"/>
          </a:xfrm>
          <a:prstGeom prst="line">
            <a:avLst/>
          </a:prstGeom>
          <a:noFill/>
          <a:ln w="28575">
            <a:solidFill>
              <a:srgbClr val="8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5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48" name="Line 19"/>
          <p:cNvSpPr>
            <a:spLocks noChangeShapeType="1"/>
          </p:cNvSpPr>
          <p:nvPr/>
        </p:nvSpPr>
        <p:spPr bwMode="auto">
          <a:xfrm>
            <a:off x="6072805" y="5524627"/>
            <a:ext cx="517250" cy="0"/>
          </a:xfrm>
          <a:prstGeom prst="line">
            <a:avLst/>
          </a:prstGeom>
          <a:noFill/>
          <a:ln w="28575">
            <a:solidFill>
              <a:srgbClr val="8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5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49" name="Line 26"/>
          <p:cNvSpPr>
            <a:spLocks noChangeShapeType="1"/>
          </p:cNvSpPr>
          <p:nvPr/>
        </p:nvSpPr>
        <p:spPr bwMode="auto">
          <a:xfrm>
            <a:off x="6642397" y="5227008"/>
            <a:ext cx="517250" cy="0"/>
          </a:xfrm>
          <a:prstGeom prst="line">
            <a:avLst/>
          </a:prstGeom>
          <a:noFill/>
          <a:ln w="28575">
            <a:solidFill>
              <a:srgbClr val="8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5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50" name="Line 20"/>
          <p:cNvSpPr>
            <a:spLocks noChangeShapeType="1"/>
          </p:cNvSpPr>
          <p:nvPr/>
        </p:nvSpPr>
        <p:spPr bwMode="auto">
          <a:xfrm>
            <a:off x="6072808" y="4859872"/>
            <a:ext cx="517250" cy="0"/>
          </a:xfrm>
          <a:prstGeom prst="line">
            <a:avLst/>
          </a:prstGeom>
          <a:noFill/>
          <a:ln w="28575">
            <a:solidFill>
              <a:srgbClr val="8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5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 flipH="1">
            <a:off x="3740407" y="4131703"/>
            <a:ext cx="18795" cy="470603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5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4228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3721" y="664094"/>
            <a:ext cx="7543800" cy="470432"/>
          </a:xfrm>
        </p:spPr>
        <p:txBody>
          <a:bodyPr>
            <a:noAutofit/>
          </a:bodyPr>
          <a:lstStyle/>
          <a:p>
            <a:pPr eaLnBrk="1" hangingPunct="1"/>
            <a:r>
              <a:rPr lang="en-GB" dirty="0">
                <a:solidFill>
                  <a:srgbClr val="7F7F7F"/>
                </a:solidFill>
              </a:rPr>
              <a:t>Segmentation Variables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68385" y="1279005"/>
            <a:ext cx="9719747" cy="4411662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>
            <a:lvl1pPr marL="228583" indent="-228583" algn="l" defTabSz="91433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48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9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5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0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5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1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7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Wingdings" charset="0"/>
              <a:buNone/>
              <a:defRPr/>
            </a:pPr>
            <a:r>
              <a:rPr lang="en-GB" sz="2200" dirty="0" smtClean="0">
                <a:solidFill>
                  <a:srgbClr val="7F7F7F"/>
                </a:solidFill>
                <a:latin typeface="Century Gothic"/>
                <a:cs typeface="Century Gothic"/>
              </a:rPr>
              <a:t>Marketers have traditionally used three categories of variables to identify market segments –</a:t>
            </a:r>
          </a:p>
          <a:p>
            <a:pPr>
              <a:lnSpc>
                <a:spcPct val="120000"/>
              </a:lnSpc>
              <a:defRPr/>
            </a:pPr>
            <a:r>
              <a:rPr lang="en-GB" sz="2200" b="1" dirty="0" smtClean="0">
                <a:solidFill>
                  <a:srgbClr val="7F7F7F"/>
                </a:solidFill>
                <a:latin typeface="Century Gothic"/>
                <a:cs typeface="Century Gothic"/>
              </a:rPr>
              <a:t>Geographic</a:t>
            </a:r>
            <a:r>
              <a:rPr lang="en-GB" sz="2200" dirty="0" smtClean="0">
                <a:solidFill>
                  <a:srgbClr val="7F7F7F"/>
                </a:solidFill>
                <a:latin typeface="Century Gothic"/>
                <a:cs typeface="Century Gothic"/>
              </a:rPr>
              <a:t> segmentation – dividing a market into different geographical units such as nations, states, regions, counties, cities or neighbourhoods</a:t>
            </a:r>
          </a:p>
          <a:p>
            <a:pPr>
              <a:lnSpc>
                <a:spcPct val="120000"/>
              </a:lnSpc>
              <a:defRPr/>
            </a:pPr>
            <a:r>
              <a:rPr lang="en-GB" sz="2200" b="1" dirty="0" smtClean="0">
                <a:solidFill>
                  <a:srgbClr val="7F7F7F"/>
                </a:solidFill>
                <a:latin typeface="Century Gothic"/>
                <a:cs typeface="Century Gothic"/>
              </a:rPr>
              <a:t>Demographic</a:t>
            </a:r>
            <a:r>
              <a:rPr lang="en-GB" sz="2200" dirty="0" smtClean="0">
                <a:solidFill>
                  <a:srgbClr val="7F7F7F"/>
                </a:solidFill>
                <a:latin typeface="Century Gothic"/>
                <a:cs typeface="Century Gothic"/>
              </a:rPr>
              <a:t> segmentation – dividing the market into groups, such as age, gender, family size, income, education, religion, or ethnicity</a:t>
            </a:r>
          </a:p>
          <a:p>
            <a:pPr>
              <a:lnSpc>
                <a:spcPct val="120000"/>
              </a:lnSpc>
              <a:defRPr/>
            </a:pPr>
            <a:r>
              <a:rPr lang="en-GB" sz="2200" b="1" dirty="0" smtClean="0">
                <a:solidFill>
                  <a:srgbClr val="7F7F7F"/>
                </a:solidFill>
                <a:latin typeface="Century Gothic"/>
                <a:cs typeface="Century Gothic"/>
              </a:rPr>
              <a:t>Psychographic</a:t>
            </a:r>
            <a:r>
              <a:rPr lang="en-GB" sz="2200" dirty="0" smtClean="0">
                <a:solidFill>
                  <a:srgbClr val="7F7F7F"/>
                </a:solidFill>
                <a:latin typeface="Century Gothic"/>
                <a:cs typeface="Century Gothic"/>
              </a:rPr>
              <a:t> segmentation – variables, such as social class, personality, or their approach to life</a:t>
            </a:r>
            <a:endParaRPr lang="en-US" sz="2200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1633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3721" y="664094"/>
            <a:ext cx="7543800" cy="470432"/>
          </a:xfrm>
        </p:spPr>
        <p:txBody>
          <a:bodyPr>
            <a:noAutofit/>
          </a:bodyPr>
          <a:lstStyle/>
          <a:p>
            <a:pPr eaLnBrk="1" hangingPunct="1"/>
            <a:r>
              <a:rPr lang="en-GB" dirty="0" smtClean="0">
                <a:solidFill>
                  <a:srgbClr val="7F7F7F"/>
                </a:solidFill>
              </a:rPr>
              <a:t>Group Task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68385" y="1279005"/>
            <a:ext cx="9719747" cy="4411662"/>
          </a:xfrm>
          <a:prstGeom prst="rect">
            <a:avLst/>
          </a:prstGeom>
        </p:spPr>
        <p:txBody>
          <a:bodyPr vert="horz" lIns="91433" tIns="45717" rIns="91433" bIns="45717" rtlCol="0">
            <a:normAutofit lnSpcReduction="10000"/>
          </a:bodyPr>
          <a:lstStyle>
            <a:lvl1pPr marL="228583" indent="-228583" algn="l" defTabSz="91433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48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9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5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0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5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1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7" indent="-228583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Wingdings" charset="0"/>
              <a:buNone/>
              <a:defRPr/>
            </a:pPr>
            <a:r>
              <a:rPr lang="en-GB" sz="2200" dirty="0" smtClean="0">
                <a:solidFill>
                  <a:srgbClr val="7F7F7F"/>
                </a:solidFill>
                <a:latin typeface="Century Gothic"/>
                <a:cs typeface="Century Gothic"/>
              </a:rPr>
              <a:t>Choose a product or service and provide a slide presentation showing market segmentation and target market. </a:t>
            </a:r>
          </a:p>
          <a:p>
            <a:pPr marL="0" indent="0">
              <a:lnSpc>
                <a:spcPct val="120000"/>
              </a:lnSpc>
              <a:buFont typeface="Wingdings" charset="0"/>
              <a:buNone/>
              <a:defRPr/>
            </a:pPr>
            <a:endParaRPr lang="en-GB" sz="2200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>
              <a:lnSpc>
                <a:spcPct val="120000"/>
              </a:lnSpc>
              <a:buFont typeface="Wingdings" charset="0"/>
              <a:buNone/>
              <a:defRPr/>
            </a:pPr>
            <a:r>
              <a:rPr lang="en-GB" sz="2200" dirty="0" smtClean="0">
                <a:solidFill>
                  <a:srgbClr val="7F7F7F"/>
                </a:solidFill>
                <a:latin typeface="Century Gothic"/>
                <a:cs typeface="Century Gothic"/>
              </a:rPr>
              <a:t>Consider the following:</a:t>
            </a:r>
          </a:p>
          <a:p>
            <a:pPr>
              <a:lnSpc>
                <a:spcPct val="120000"/>
              </a:lnSpc>
              <a:defRPr/>
            </a:pPr>
            <a:r>
              <a:rPr lang="en-GB" sz="2000" b="1" dirty="0" smtClean="0">
                <a:solidFill>
                  <a:srgbClr val="7F7F7F"/>
                </a:solidFill>
                <a:latin typeface="Century Gothic"/>
                <a:cs typeface="Century Gothic"/>
              </a:rPr>
              <a:t>Geographic</a:t>
            </a:r>
            <a:r>
              <a:rPr lang="en-GB" sz="2000" dirty="0" smtClean="0">
                <a:solidFill>
                  <a:srgbClr val="7F7F7F"/>
                </a:solidFill>
                <a:latin typeface="Century Gothic"/>
                <a:cs typeface="Century Gothic"/>
              </a:rPr>
              <a:t> segmentation – dividing a market into different geographical units such as nations, states, regions, counties, cities or neighbourhoods</a:t>
            </a:r>
          </a:p>
          <a:p>
            <a:pPr>
              <a:lnSpc>
                <a:spcPct val="120000"/>
              </a:lnSpc>
              <a:defRPr/>
            </a:pPr>
            <a:r>
              <a:rPr lang="en-GB" sz="2000" b="1" dirty="0" smtClean="0">
                <a:solidFill>
                  <a:srgbClr val="7F7F7F"/>
                </a:solidFill>
                <a:latin typeface="Century Gothic"/>
                <a:cs typeface="Century Gothic"/>
              </a:rPr>
              <a:t>Demographic</a:t>
            </a:r>
            <a:r>
              <a:rPr lang="en-GB" sz="2000" dirty="0" smtClean="0">
                <a:solidFill>
                  <a:srgbClr val="7F7F7F"/>
                </a:solidFill>
                <a:latin typeface="Century Gothic"/>
                <a:cs typeface="Century Gothic"/>
              </a:rPr>
              <a:t> segmentation – dividing the market into groups, such as age, gender, family size, income, education, religion, or ethnicity</a:t>
            </a:r>
          </a:p>
          <a:p>
            <a:pPr>
              <a:lnSpc>
                <a:spcPct val="120000"/>
              </a:lnSpc>
              <a:defRPr/>
            </a:pPr>
            <a:r>
              <a:rPr lang="en-GB" sz="2000" b="1" dirty="0" smtClean="0">
                <a:solidFill>
                  <a:srgbClr val="7F7F7F"/>
                </a:solidFill>
                <a:latin typeface="Century Gothic"/>
                <a:cs typeface="Century Gothic"/>
              </a:rPr>
              <a:t>Psychographic</a:t>
            </a:r>
            <a:r>
              <a:rPr lang="en-GB" sz="2000" dirty="0" smtClean="0">
                <a:solidFill>
                  <a:srgbClr val="7F7F7F"/>
                </a:solidFill>
                <a:latin typeface="Century Gothic"/>
                <a:cs typeface="Century Gothic"/>
              </a:rPr>
              <a:t> segmentation – variables, such as social class, personality, or their approach to life</a:t>
            </a:r>
            <a:endParaRPr lang="en-US" sz="2000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3461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2" name="Picture 1" descr="MBA GLOBAL INSTITUTE LOGO 2016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036" y="1655581"/>
            <a:ext cx="2171700" cy="227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3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4" name="TextBox 3"/>
          <p:cNvSpPr txBox="1"/>
          <p:nvPr/>
        </p:nvSpPr>
        <p:spPr>
          <a:xfrm>
            <a:off x="702336" y="3013502"/>
            <a:ext cx="107873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CONGRATULATIONS!</a:t>
            </a:r>
          </a:p>
          <a:p>
            <a:pPr algn="ctr"/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You’re headed in the right direction</a:t>
            </a:r>
            <a:endParaRPr lang="en-US" sz="48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811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2" name="TextBox 1"/>
          <p:cNvSpPr txBox="1"/>
          <p:nvPr/>
        </p:nvSpPr>
        <p:spPr>
          <a:xfrm>
            <a:off x="4024910" y="3013502"/>
            <a:ext cx="4142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WHAT IS THIS</a:t>
            </a:r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?</a:t>
            </a:r>
            <a:endParaRPr lang="en-US" sz="48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841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pic>
        <p:nvPicPr>
          <p:cNvPr id="2" name="Picture 1" descr="Fores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242" y="1293254"/>
            <a:ext cx="6377517" cy="427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7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4" name="TextBox 3"/>
          <p:cNvSpPr txBox="1"/>
          <p:nvPr/>
        </p:nvSpPr>
        <p:spPr>
          <a:xfrm>
            <a:off x="1300308" y="3013502"/>
            <a:ext cx="95913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TERRIFIC</a:t>
            </a:r>
            <a:r>
              <a:rPr lang="mr-IN" sz="48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…</a:t>
            </a:r>
            <a:r>
              <a:rPr lang="en-GB" sz="48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it’s a Forest</a:t>
            </a:r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!</a:t>
            </a:r>
          </a:p>
          <a:p>
            <a:pPr algn="ctr"/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Now we’re getting somewhere!</a:t>
            </a:r>
            <a:endParaRPr lang="en-US" sz="48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395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3" name="TextBox 2"/>
          <p:cNvSpPr txBox="1"/>
          <p:nvPr/>
        </p:nvSpPr>
        <p:spPr>
          <a:xfrm>
            <a:off x="834421" y="643467"/>
            <a:ext cx="101118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Now</a:t>
            </a:r>
            <a:r>
              <a:rPr lang="mr-IN" sz="32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…</a:t>
            </a: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where do you want the football to end up</a:t>
            </a: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?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Picture 1" descr="Footb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8" y="2137833"/>
            <a:ext cx="3905904" cy="3285066"/>
          </a:xfrm>
          <a:prstGeom prst="rect">
            <a:avLst/>
          </a:prstGeom>
        </p:spPr>
      </p:pic>
      <p:pic>
        <p:nvPicPr>
          <p:cNvPr id="4" name="Picture 3" descr="Fores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00" y="1768100"/>
            <a:ext cx="5456767" cy="365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7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3" name="TextBox 2"/>
          <p:cNvSpPr txBox="1"/>
          <p:nvPr/>
        </p:nvSpPr>
        <p:spPr>
          <a:xfrm>
            <a:off x="3150696" y="1930404"/>
            <a:ext cx="583126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It’s a forest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?</a:t>
            </a:r>
            <a:r>
              <a:rPr lang="mr-IN" sz="36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…</a:t>
            </a:r>
            <a:endParaRPr lang="en-US" sz="3600" dirty="0" smtClean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algn="ctr"/>
            <a:endParaRPr lang="en-US" sz="36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algn="ctr"/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This is getting confusing</a:t>
            </a:r>
            <a:r>
              <a:rPr lang="mr-IN" sz="36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…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00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25841</TotalTime>
  <Words>877</Words>
  <Application>Microsoft Macintosh PowerPoint</Application>
  <PresentationFormat>Custom</PresentationFormat>
  <Paragraphs>146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Market Segmentation – 3 Short Videos</vt:lpstr>
      <vt:lpstr>PowerPoint Presentation</vt:lpstr>
      <vt:lpstr>PowerPoint Presentation</vt:lpstr>
      <vt:lpstr>Why is it relevant?</vt:lpstr>
      <vt:lpstr>It’s a bit like identifying and matching up…</vt:lpstr>
      <vt:lpstr>No?...</vt:lpstr>
      <vt:lpstr>Why not?</vt:lpstr>
      <vt:lpstr>Things to consider?</vt:lpstr>
      <vt:lpstr>Typical Customer for Destiny?</vt:lpstr>
      <vt:lpstr>Who are the customers for these products?</vt:lpstr>
      <vt:lpstr>…and this one?</vt:lpstr>
      <vt:lpstr>What is a segment?</vt:lpstr>
      <vt:lpstr>PowerPoint Presentation</vt:lpstr>
      <vt:lpstr>PowerPoint Presentation</vt:lpstr>
      <vt:lpstr>Disadvantages</vt:lpstr>
      <vt:lpstr>The Process of Segmentation</vt:lpstr>
      <vt:lpstr>  Segmentation, Targeting and Positioning </vt:lpstr>
      <vt:lpstr>  Segmentation, Targeting and Positioning </vt:lpstr>
      <vt:lpstr>Segmentation Variables</vt:lpstr>
      <vt:lpstr>Group Task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Liam Fennelly</dc:creator>
  <cp:lastModifiedBy>Greg Devlin</cp:lastModifiedBy>
  <cp:revision>295</cp:revision>
  <cp:lastPrinted>2017-12-04T18:31:43Z</cp:lastPrinted>
  <dcterms:created xsi:type="dcterms:W3CDTF">2017-08-22T15:35:19Z</dcterms:created>
  <dcterms:modified xsi:type="dcterms:W3CDTF">2017-12-06T10:58:05Z</dcterms:modified>
</cp:coreProperties>
</file>